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3" r:id="rId2"/>
    <p:sldMasterId id="2147483665" r:id="rId3"/>
  </p:sldMasterIdLst>
  <p:notesMasterIdLst>
    <p:notesMasterId r:id="rId27"/>
  </p:notesMasterIdLst>
  <p:sldIdLst>
    <p:sldId id="1809" r:id="rId4"/>
    <p:sldId id="1524" r:id="rId5"/>
    <p:sldId id="859" r:id="rId6"/>
    <p:sldId id="2160" r:id="rId7"/>
    <p:sldId id="2142" r:id="rId8"/>
    <p:sldId id="2175" r:id="rId9"/>
    <p:sldId id="1971" r:id="rId10"/>
    <p:sldId id="2143" r:id="rId11"/>
    <p:sldId id="2176" r:id="rId12"/>
    <p:sldId id="2177" r:id="rId13"/>
    <p:sldId id="2178" r:id="rId14"/>
    <p:sldId id="2179" r:id="rId15"/>
    <p:sldId id="2180" r:id="rId16"/>
    <p:sldId id="2181" r:id="rId17"/>
    <p:sldId id="2182" r:id="rId18"/>
    <p:sldId id="2183" r:id="rId19"/>
    <p:sldId id="2184" r:id="rId20"/>
    <p:sldId id="2185" r:id="rId21"/>
    <p:sldId id="2186" r:id="rId22"/>
    <p:sldId id="2187" r:id="rId23"/>
    <p:sldId id="2189" r:id="rId24"/>
    <p:sldId id="2152" r:id="rId25"/>
    <p:sldId id="2174"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19DA3010-4C67-4BBC-B6B1-6184213A0B4C}">
          <p14:sldIdLst>
            <p14:sldId id="1809"/>
            <p14:sldId id="1524"/>
            <p14:sldId id="859"/>
            <p14:sldId id="2160"/>
            <p14:sldId id="2142"/>
            <p14:sldId id="2175"/>
            <p14:sldId id="1971"/>
            <p14:sldId id="2143"/>
            <p14:sldId id="2176"/>
            <p14:sldId id="2177"/>
            <p14:sldId id="2178"/>
            <p14:sldId id="2179"/>
            <p14:sldId id="2180"/>
            <p14:sldId id="2181"/>
            <p14:sldId id="2182"/>
            <p14:sldId id="2183"/>
            <p14:sldId id="2184"/>
            <p14:sldId id="2185"/>
            <p14:sldId id="2186"/>
            <p14:sldId id="2187"/>
            <p14:sldId id="2189"/>
            <p14:sldId id="2152"/>
            <p14:sldId id="217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1AB33C8-B03B-6911-4149-45E04BEEDE49}" name="John Nienstedt" initials="JN" userId="S::john@cerc.net::b8ca1f4f-1c4e-41d4-911f-e8167020b2e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James Iwu" initials="JI" lastIdx="112" clrIdx="0"/>
  <p:cmAuthor id="7" name="Rachel Ward" initials="RW" lastIdx="19" clrIdx="7">
    <p:extLst>
      <p:ext uri="{19B8F6BF-5375-455C-9EA6-DF929625EA0E}">
        <p15:presenceInfo xmlns:p15="http://schemas.microsoft.com/office/powerpoint/2012/main" userId="6418d0602466b2a2" providerId="Windows Live"/>
      </p:ext>
    </p:extLst>
  </p:cmAuthor>
  <p:cmAuthor id="1" name="John Nienstedt" initials="JN" lastIdx="149" clrIdx="1"/>
  <p:cmAuthor id="8" name="Simone Aldern" initials="SA" lastIdx="96" clrIdx="8">
    <p:extLst>
      <p:ext uri="{19B8F6BF-5375-455C-9EA6-DF929625EA0E}">
        <p15:presenceInfo xmlns:p15="http://schemas.microsoft.com/office/powerpoint/2012/main" userId="S::simone@cerc.net::ec2d880d-96bd-461f-8813-7c02a9f1da84" providerId="AD"/>
      </p:ext>
    </p:extLst>
  </p:cmAuthor>
  <p:cmAuthor id="2" name="Jenny Holland" initials="JLH" lastIdx="9" clrIdx="2"/>
  <p:cmAuthor id="9" name="Sebastian Bonilla" initials="SB" lastIdx="11" clrIdx="9">
    <p:extLst>
      <p:ext uri="{19B8F6BF-5375-455C-9EA6-DF929625EA0E}">
        <p15:presenceInfo xmlns:p15="http://schemas.microsoft.com/office/powerpoint/2012/main" userId="S::sebastian@cerc.net::3f390d5e-d57e-4e56-b18f-db8dba7e2656" providerId="AD"/>
      </p:ext>
    </p:extLst>
  </p:cmAuthor>
  <p:cmAuthor id="3" name="John" initials="J" lastIdx="12" clrIdx="3">
    <p:extLst>
      <p:ext uri="{19B8F6BF-5375-455C-9EA6-DF929625EA0E}">
        <p15:presenceInfo xmlns:p15="http://schemas.microsoft.com/office/powerpoint/2012/main" userId="John" providerId="None"/>
      </p:ext>
    </p:extLst>
  </p:cmAuthor>
  <p:cmAuthor id="4" name="Jenny Holland" initials="JH" lastIdx="66" clrIdx="4">
    <p:extLst>
      <p:ext uri="{19B8F6BF-5375-455C-9EA6-DF929625EA0E}">
        <p15:presenceInfo xmlns:p15="http://schemas.microsoft.com/office/powerpoint/2012/main" userId="S-1-5-21-3978573732-3987519342-3358210549-6107" providerId="AD"/>
      </p:ext>
    </p:extLst>
  </p:cmAuthor>
  <p:cmAuthor id="5" name="john nienstedt" initials="jn" lastIdx="61" clrIdx="5">
    <p:extLst>
      <p:ext uri="{19B8F6BF-5375-455C-9EA6-DF929625EA0E}">
        <p15:presenceInfo xmlns:p15="http://schemas.microsoft.com/office/powerpoint/2012/main" userId="ab4197b8c6b9eacd" providerId="Windows Live"/>
      </p:ext>
    </p:extLst>
  </p:cmAuthor>
  <p:cmAuthor id="6" name="Jenny Holland" initials="JH [2]" lastIdx="13" clrIdx="6">
    <p:extLst>
      <p:ext uri="{19B8F6BF-5375-455C-9EA6-DF929625EA0E}">
        <p15:presenceInfo xmlns:p15="http://schemas.microsoft.com/office/powerpoint/2012/main" userId="S::jenny@cerc.net::a1d6b070-ec9d-4072-aa7a-e9f027ecdb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3152"/>
    <a:srgbClr val="D9ACFE"/>
    <a:srgbClr val="CA8AFE"/>
    <a:srgbClr val="9966FF"/>
    <a:srgbClr val="CC66FF"/>
    <a:srgbClr val="984807"/>
    <a:srgbClr val="B05408"/>
    <a:srgbClr val="A85008"/>
    <a:srgbClr val="6B3305"/>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57" autoAdjust="0"/>
    <p:restoredTop sz="94687" autoAdjust="0"/>
  </p:normalViewPr>
  <p:slideViewPr>
    <p:cSldViewPr>
      <p:cViewPr varScale="1">
        <p:scale>
          <a:sx n="151" d="100"/>
          <a:sy n="151" d="100"/>
        </p:scale>
        <p:origin x="2340" y="13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microsoft.com/office/2018/10/relationships/authors" Targe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2830" tIns="46415" rIns="92830" bIns="46415" rtlCol="0"/>
          <a:lstStyle>
            <a:lvl1pPr algn="r">
              <a:defRPr sz="1200"/>
            </a:lvl1pPr>
          </a:lstStyle>
          <a:p>
            <a:fld id="{34EAF1EB-3A62-4A6A-8107-B6748BE01DFC}" type="datetimeFigureOut">
              <a:rPr lang="en-US" smtClean="0"/>
              <a:pPr/>
              <a:t>2/22/2023</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2830" tIns="46415" rIns="92830" bIns="46415" rtlCol="0" anchor="b"/>
          <a:lstStyle>
            <a:lvl1pPr algn="r">
              <a:defRPr sz="1200"/>
            </a:lvl1pPr>
          </a:lstStyle>
          <a:p>
            <a:fld id="{4DDB281A-F063-4571-949C-B79E14D0AB0C}" type="slidenum">
              <a:rPr lang="en-US" smtClean="0"/>
              <a:pPr/>
              <a:t>‹#›</a:t>
            </a:fld>
            <a:endParaRPr lang="en-US" dirty="0"/>
          </a:p>
        </p:txBody>
      </p:sp>
    </p:spTree>
    <p:extLst>
      <p:ext uri="{BB962C8B-B14F-4D97-AF65-F5344CB8AC3E}">
        <p14:creationId xmlns:p14="http://schemas.microsoft.com/office/powerpoint/2010/main" val="1108856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DB281A-F063-4571-949C-B79E14D0AB0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5913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DB281A-F063-4571-949C-B79E14D0AB0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505979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p:cNvSpPr/>
          <p:nvPr userDrawn="1"/>
        </p:nvSpPr>
        <p:spPr>
          <a:xfrm>
            <a:off x="-2363" y="4630270"/>
            <a:ext cx="12192000" cy="62753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2050" name="Picture 2" descr="C:\Users\neil\Desktop\Logos\CERC Logo 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600" y="4703220"/>
            <a:ext cx="3605309" cy="48163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userDrawn="1"/>
        </p:nvSpPr>
        <p:spPr>
          <a:xfrm>
            <a:off x="-2363" y="4572000"/>
            <a:ext cx="12192000" cy="58270"/>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539289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979B6F-FADE-4E14-B692-1CD5D80AFB9F}"/>
              </a:ext>
            </a:extLst>
          </p:cNvPr>
          <p:cNvSpPr>
            <a:spLocks noGrp="1"/>
          </p:cNvSpPr>
          <p:nvPr>
            <p:ph type="dt" sz="half" idx="10"/>
          </p:nvPr>
        </p:nvSpPr>
        <p:spPr/>
        <p:txBody>
          <a:bodyPr/>
          <a:lstStyle/>
          <a:p>
            <a:fld id="{938213B6-A511-4186-B054-187542BADBDE}" type="datetimeFigureOut">
              <a:rPr lang="en-US" smtClean="0"/>
              <a:t>2/22/2023</a:t>
            </a:fld>
            <a:endParaRPr lang="en-US" dirty="0"/>
          </a:p>
        </p:txBody>
      </p:sp>
      <p:sp>
        <p:nvSpPr>
          <p:cNvPr id="3" name="Footer Placeholder 2">
            <a:extLst>
              <a:ext uri="{FF2B5EF4-FFF2-40B4-BE49-F238E27FC236}">
                <a16:creationId xmlns:a16="http://schemas.microsoft.com/office/drawing/2014/main" id="{65CD0DD7-F939-413C-8B2E-0D721B3CBF4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9F7A788-254B-4FF0-836D-F4FDFE9E40FB}"/>
              </a:ext>
            </a:extLst>
          </p:cNvPr>
          <p:cNvSpPr>
            <a:spLocks noGrp="1"/>
          </p:cNvSpPr>
          <p:nvPr>
            <p:ph type="sldNum" sz="quarter" idx="12"/>
          </p:nvPr>
        </p:nvSpPr>
        <p:spPr/>
        <p:txBody>
          <a:bodyPr/>
          <a:lstStyle/>
          <a:p>
            <a:fld id="{4FA30B1D-3670-46A7-8D71-B4F0BDB70C32}" type="slidenum">
              <a:rPr lang="en-US" smtClean="0"/>
              <a:t>‹#›</a:t>
            </a:fld>
            <a:endParaRPr lang="en-US" dirty="0"/>
          </a:p>
        </p:txBody>
      </p:sp>
    </p:spTree>
    <p:extLst>
      <p:ext uri="{BB962C8B-B14F-4D97-AF65-F5344CB8AC3E}">
        <p14:creationId xmlns:p14="http://schemas.microsoft.com/office/powerpoint/2010/main" val="2520080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21C63-E432-4BEE-A455-E678436450CA}"/>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6ED0D83-CCA6-4170-8BE8-AD421F3C4DD3}"/>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F5D8B9-5207-4F16-B76E-C206CFFE89C0}"/>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E4BDEDE-A578-491E-B8A9-78CE0FEC6D23}"/>
              </a:ext>
            </a:extLst>
          </p:cNvPr>
          <p:cNvSpPr>
            <a:spLocks noGrp="1"/>
          </p:cNvSpPr>
          <p:nvPr>
            <p:ph type="dt" sz="half" idx="10"/>
          </p:nvPr>
        </p:nvSpPr>
        <p:spPr/>
        <p:txBody>
          <a:bodyPr/>
          <a:lstStyle/>
          <a:p>
            <a:fld id="{938213B6-A511-4186-B054-187542BADBDE}" type="datetimeFigureOut">
              <a:rPr lang="en-US" smtClean="0"/>
              <a:t>2/22/2023</a:t>
            </a:fld>
            <a:endParaRPr lang="en-US" dirty="0"/>
          </a:p>
        </p:txBody>
      </p:sp>
      <p:sp>
        <p:nvSpPr>
          <p:cNvPr id="6" name="Footer Placeholder 5">
            <a:extLst>
              <a:ext uri="{FF2B5EF4-FFF2-40B4-BE49-F238E27FC236}">
                <a16:creationId xmlns:a16="http://schemas.microsoft.com/office/drawing/2014/main" id="{39F4460B-28AD-4CE9-BED2-34B0B2DFAC1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853D531-EA9E-4F90-9128-CD25B74089DC}"/>
              </a:ext>
            </a:extLst>
          </p:cNvPr>
          <p:cNvSpPr>
            <a:spLocks noGrp="1"/>
          </p:cNvSpPr>
          <p:nvPr>
            <p:ph type="sldNum" sz="quarter" idx="12"/>
          </p:nvPr>
        </p:nvSpPr>
        <p:spPr/>
        <p:txBody>
          <a:bodyPr/>
          <a:lstStyle/>
          <a:p>
            <a:fld id="{4FA30B1D-3670-46A7-8D71-B4F0BDB70C32}" type="slidenum">
              <a:rPr lang="en-US" smtClean="0"/>
              <a:t>‹#›</a:t>
            </a:fld>
            <a:endParaRPr lang="en-US" dirty="0"/>
          </a:p>
        </p:txBody>
      </p:sp>
    </p:spTree>
    <p:extLst>
      <p:ext uri="{BB962C8B-B14F-4D97-AF65-F5344CB8AC3E}">
        <p14:creationId xmlns:p14="http://schemas.microsoft.com/office/powerpoint/2010/main" val="2437587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4B9B8-C03E-461A-A6F6-947E4FB35841}"/>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8EB64A1-9E99-4E47-B73A-BFFF0C499E04}"/>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0F2BA30-3963-4046-BC27-B10D50E56DE3}"/>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6112587-D101-4A3E-B36B-AAB500BF69EC}"/>
              </a:ext>
            </a:extLst>
          </p:cNvPr>
          <p:cNvSpPr>
            <a:spLocks noGrp="1"/>
          </p:cNvSpPr>
          <p:nvPr>
            <p:ph type="dt" sz="half" idx="10"/>
          </p:nvPr>
        </p:nvSpPr>
        <p:spPr/>
        <p:txBody>
          <a:bodyPr/>
          <a:lstStyle/>
          <a:p>
            <a:fld id="{938213B6-A511-4186-B054-187542BADBDE}" type="datetimeFigureOut">
              <a:rPr lang="en-US" smtClean="0"/>
              <a:t>2/22/2023</a:t>
            </a:fld>
            <a:endParaRPr lang="en-US" dirty="0"/>
          </a:p>
        </p:txBody>
      </p:sp>
      <p:sp>
        <p:nvSpPr>
          <p:cNvPr id="6" name="Footer Placeholder 5">
            <a:extLst>
              <a:ext uri="{FF2B5EF4-FFF2-40B4-BE49-F238E27FC236}">
                <a16:creationId xmlns:a16="http://schemas.microsoft.com/office/drawing/2014/main" id="{8498B8CC-F5E5-43B3-BDF8-C17D2CFF3B4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9F10904-3C9F-423E-9771-F27E426FF1A0}"/>
              </a:ext>
            </a:extLst>
          </p:cNvPr>
          <p:cNvSpPr>
            <a:spLocks noGrp="1"/>
          </p:cNvSpPr>
          <p:nvPr>
            <p:ph type="sldNum" sz="quarter" idx="12"/>
          </p:nvPr>
        </p:nvSpPr>
        <p:spPr/>
        <p:txBody>
          <a:bodyPr/>
          <a:lstStyle/>
          <a:p>
            <a:fld id="{4FA30B1D-3670-46A7-8D71-B4F0BDB70C32}" type="slidenum">
              <a:rPr lang="en-US" smtClean="0"/>
              <a:t>‹#›</a:t>
            </a:fld>
            <a:endParaRPr lang="en-US" dirty="0"/>
          </a:p>
        </p:txBody>
      </p:sp>
    </p:spTree>
    <p:extLst>
      <p:ext uri="{BB962C8B-B14F-4D97-AF65-F5344CB8AC3E}">
        <p14:creationId xmlns:p14="http://schemas.microsoft.com/office/powerpoint/2010/main" val="1151366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82A6C-3F5E-4D58-891C-D914CB3867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D61DAC-49A7-49A5-83FC-C81E6027B2B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23C729-10C9-4C1B-8125-526796CC9223}"/>
              </a:ext>
            </a:extLst>
          </p:cNvPr>
          <p:cNvSpPr>
            <a:spLocks noGrp="1"/>
          </p:cNvSpPr>
          <p:nvPr>
            <p:ph type="dt" sz="half" idx="10"/>
          </p:nvPr>
        </p:nvSpPr>
        <p:spPr/>
        <p:txBody>
          <a:bodyPr/>
          <a:lstStyle/>
          <a:p>
            <a:fld id="{938213B6-A511-4186-B054-187542BADBDE}" type="datetimeFigureOut">
              <a:rPr lang="en-US" smtClean="0"/>
              <a:t>2/22/2023</a:t>
            </a:fld>
            <a:endParaRPr lang="en-US" dirty="0"/>
          </a:p>
        </p:txBody>
      </p:sp>
      <p:sp>
        <p:nvSpPr>
          <p:cNvPr id="5" name="Footer Placeholder 4">
            <a:extLst>
              <a:ext uri="{FF2B5EF4-FFF2-40B4-BE49-F238E27FC236}">
                <a16:creationId xmlns:a16="http://schemas.microsoft.com/office/drawing/2014/main" id="{6E95542F-4D35-457F-85FD-6126E3E57AD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F5E552-7EC1-489D-AAD9-331E21148623}"/>
              </a:ext>
            </a:extLst>
          </p:cNvPr>
          <p:cNvSpPr>
            <a:spLocks noGrp="1"/>
          </p:cNvSpPr>
          <p:nvPr>
            <p:ph type="sldNum" sz="quarter" idx="12"/>
          </p:nvPr>
        </p:nvSpPr>
        <p:spPr/>
        <p:txBody>
          <a:bodyPr/>
          <a:lstStyle/>
          <a:p>
            <a:fld id="{4FA30B1D-3670-46A7-8D71-B4F0BDB70C32}" type="slidenum">
              <a:rPr lang="en-US" smtClean="0"/>
              <a:t>‹#›</a:t>
            </a:fld>
            <a:endParaRPr lang="en-US" dirty="0"/>
          </a:p>
        </p:txBody>
      </p:sp>
    </p:spTree>
    <p:extLst>
      <p:ext uri="{BB962C8B-B14F-4D97-AF65-F5344CB8AC3E}">
        <p14:creationId xmlns:p14="http://schemas.microsoft.com/office/powerpoint/2010/main" val="195708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432540-491C-4BD4-93F1-D57BBCC39A9F}"/>
              </a:ext>
            </a:extLst>
          </p:cNvPr>
          <p:cNvSpPr>
            <a:spLocks noGrp="1"/>
          </p:cNvSpPr>
          <p:nvPr>
            <p:ph type="title" orient="vert"/>
          </p:nvPr>
        </p:nvSpPr>
        <p:spPr>
          <a:xfrm>
            <a:off x="8724901"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FD7EFF2-7E33-42AC-B864-DE029CEA62CF}"/>
              </a:ext>
            </a:extLst>
          </p:cNvPr>
          <p:cNvSpPr>
            <a:spLocks noGrp="1"/>
          </p:cNvSpPr>
          <p:nvPr>
            <p:ph type="body" orient="vert" idx="1"/>
          </p:nvPr>
        </p:nvSpPr>
        <p:spPr>
          <a:xfrm>
            <a:off x="838201" y="365125"/>
            <a:ext cx="76835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54D7A2-2DAC-401E-BB6F-6386C6688783}"/>
              </a:ext>
            </a:extLst>
          </p:cNvPr>
          <p:cNvSpPr>
            <a:spLocks noGrp="1"/>
          </p:cNvSpPr>
          <p:nvPr>
            <p:ph type="dt" sz="half" idx="10"/>
          </p:nvPr>
        </p:nvSpPr>
        <p:spPr/>
        <p:txBody>
          <a:bodyPr/>
          <a:lstStyle/>
          <a:p>
            <a:fld id="{938213B6-A511-4186-B054-187542BADBDE}" type="datetimeFigureOut">
              <a:rPr lang="en-US" smtClean="0"/>
              <a:t>2/22/2023</a:t>
            </a:fld>
            <a:endParaRPr lang="en-US" dirty="0"/>
          </a:p>
        </p:txBody>
      </p:sp>
      <p:sp>
        <p:nvSpPr>
          <p:cNvPr id="5" name="Footer Placeholder 4">
            <a:extLst>
              <a:ext uri="{FF2B5EF4-FFF2-40B4-BE49-F238E27FC236}">
                <a16:creationId xmlns:a16="http://schemas.microsoft.com/office/drawing/2014/main" id="{2B007EB0-9F4F-4FFB-8D5B-348E99DCB4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43FBF12-34A4-4DE4-83B7-523CE4F023F3}"/>
              </a:ext>
            </a:extLst>
          </p:cNvPr>
          <p:cNvSpPr>
            <a:spLocks noGrp="1"/>
          </p:cNvSpPr>
          <p:nvPr>
            <p:ph type="sldNum" sz="quarter" idx="12"/>
          </p:nvPr>
        </p:nvSpPr>
        <p:spPr/>
        <p:txBody>
          <a:bodyPr/>
          <a:lstStyle/>
          <a:p>
            <a:fld id="{4FA30B1D-3670-46A7-8D71-B4F0BDB70C32}" type="slidenum">
              <a:rPr lang="en-US" smtClean="0"/>
              <a:t>‹#›</a:t>
            </a:fld>
            <a:endParaRPr lang="en-US" dirty="0"/>
          </a:p>
        </p:txBody>
      </p:sp>
    </p:spTree>
    <p:extLst>
      <p:ext uri="{BB962C8B-B14F-4D97-AF65-F5344CB8AC3E}">
        <p14:creationId xmlns:p14="http://schemas.microsoft.com/office/powerpoint/2010/main" val="11322575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38213B6-A511-4186-B054-187542BADBDE}" type="datetimeFigureOut">
              <a:rPr lang="en-US" smtClean="0"/>
              <a:t>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30B1D-3670-46A7-8D71-B4F0BDB70C32}" type="slidenum">
              <a:rPr lang="en-US" smtClean="0"/>
              <a:t>‹#›</a:t>
            </a:fld>
            <a:endParaRPr lang="en-US" dirty="0"/>
          </a:p>
        </p:txBody>
      </p:sp>
    </p:spTree>
    <p:extLst>
      <p:ext uri="{BB962C8B-B14F-4D97-AF65-F5344CB8AC3E}">
        <p14:creationId xmlns:p14="http://schemas.microsoft.com/office/powerpoint/2010/main" val="3974899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8213B6-A511-4186-B054-187542BADBDE}" type="datetimeFigureOut">
              <a:rPr lang="en-US" smtClean="0"/>
              <a:t>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30B1D-3670-46A7-8D71-B4F0BDB70C32}" type="slidenum">
              <a:rPr lang="en-US" smtClean="0"/>
              <a:t>‹#›</a:t>
            </a:fld>
            <a:endParaRPr lang="en-US" dirty="0"/>
          </a:p>
        </p:txBody>
      </p:sp>
    </p:spTree>
    <p:extLst>
      <p:ext uri="{BB962C8B-B14F-4D97-AF65-F5344CB8AC3E}">
        <p14:creationId xmlns:p14="http://schemas.microsoft.com/office/powerpoint/2010/main" val="34308555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8213B6-A511-4186-B054-187542BADBDE}" type="datetimeFigureOut">
              <a:rPr lang="en-US" smtClean="0"/>
              <a:t>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30B1D-3670-46A7-8D71-B4F0BDB70C32}" type="slidenum">
              <a:rPr lang="en-US" smtClean="0"/>
              <a:t>‹#›</a:t>
            </a:fld>
            <a:endParaRPr lang="en-US" dirty="0"/>
          </a:p>
        </p:txBody>
      </p:sp>
    </p:spTree>
    <p:extLst>
      <p:ext uri="{BB962C8B-B14F-4D97-AF65-F5344CB8AC3E}">
        <p14:creationId xmlns:p14="http://schemas.microsoft.com/office/powerpoint/2010/main" val="9411994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8213B6-A511-4186-B054-187542BADBDE}" type="datetimeFigureOut">
              <a:rPr lang="en-US" smtClean="0"/>
              <a:t>2/22/2023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30B1D-3670-46A7-8D71-B4F0BDB70C32}" type="slidenum">
              <a:rPr lang="en-US" smtClean="0"/>
              <a:t>‹#›</a:t>
            </a:fld>
            <a:endParaRPr lang="en-US" dirty="0"/>
          </a:p>
        </p:txBody>
      </p:sp>
    </p:spTree>
    <p:extLst>
      <p:ext uri="{BB962C8B-B14F-4D97-AF65-F5344CB8AC3E}">
        <p14:creationId xmlns:p14="http://schemas.microsoft.com/office/powerpoint/2010/main" val="28459646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8213B6-A511-4186-B054-187542BADBDE}" type="datetimeFigureOut">
              <a:rPr lang="en-US" smtClean="0"/>
              <a:t>2/22/2023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30B1D-3670-46A7-8D71-B4F0BDB70C32}" type="slidenum">
              <a:rPr lang="en-US" smtClean="0"/>
              <a:t>‹#›</a:t>
            </a:fld>
            <a:endParaRPr lang="en-US" dirty="0"/>
          </a:p>
        </p:txBody>
      </p:sp>
    </p:spTree>
    <p:extLst>
      <p:ext uri="{BB962C8B-B14F-4D97-AF65-F5344CB8AC3E}">
        <p14:creationId xmlns:p14="http://schemas.microsoft.com/office/powerpoint/2010/main" val="4292614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3" name="Rectangle 12"/>
          <p:cNvSpPr/>
          <p:nvPr userDrawn="1"/>
        </p:nvSpPr>
        <p:spPr>
          <a:xfrm flipV="1">
            <a:off x="0" y="6577295"/>
            <a:ext cx="12192000" cy="28070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114603" y="152400"/>
            <a:ext cx="11975797" cy="533400"/>
          </a:xfrm>
        </p:spPr>
        <p:txBody>
          <a:bodyPr>
            <a:normAutofit/>
          </a:bodyPr>
          <a:lstStyle>
            <a:lvl1pPr>
              <a:defRPr sz="3200">
                <a:solidFill>
                  <a:srgbClr val="C00000"/>
                </a:solidFill>
              </a:defRPr>
            </a:lvl1pPr>
          </a:lstStyle>
          <a:p>
            <a:r>
              <a:rPr lang="en-US" dirty="0"/>
              <a:t>Click to edit Master title style</a:t>
            </a:r>
          </a:p>
        </p:txBody>
      </p:sp>
      <p:sp>
        <p:nvSpPr>
          <p:cNvPr id="3" name="Content Placeholder 2"/>
          <p:cNvSpPr>
            <a:spLocks noGrp="1"/>
          </p:cNvSpPr>
          <p:nvPr>
            <p:ph idx="1"/>
          </p:nvPr>
        </p:nvSpPr>
        <p:spPr>
          <a:xfrm>
            <a:off x="114603" y="685800"/>
            <a:ext cx="11975797" cy="5562600"/>
          </a:xfrm>
        </p:spPr>
        <p:txBody>
          <a:bodyPr>
            <a:normAutofit/>
          </a:bodyPr>
          <a:lstStyle>
            <a:lvl1pPr>
              <a:defRPr sz="2000"/>
            </a:lvl1pPr>
            <a:lvl2pPr>
              <a:defRPr sz="2000"/>
            </a:lvl2pPr>
            <a:lvl3pPr>
              <a:defRPr sz="20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9245600" y="6595732"/>
            <a:ext cx="2844800" cy="228600"/>
          </a:xfrm>
        </p:spPr>
        <p:txBody>
          <a:bodyPr/>
          <a:lstStyle>
            <a:lvl1pPr>
              <a:defRPr>
                <a:solidFill>
                  <a:schemeClr val="bg1"/>
                </a:solidFill>
              </a:defRPr>
            </a:lvl1pPr>
          </a:lstStyle>
          <a:p>
            <a:r>
              <a:rPr lang="en-US" dirty="0"/>
              <a:t>Page | </a:t>
            </a:r>
            <a:fld id="{C285602A-04E9-4056-BEF7-4A72165C298E}" type="slidenum">
              <a:rPr lang="en-US" smtClean="0"/>
              <a:pPr/>
              <a:t>‹#›</a:t>
            </a:fld>
            <a:endParaRPr lang="en-US" dirty="0"/>
          </a:p>
        </p:txBody>
      </p:sp>
      <p:sp>
        <p:nvSpPr>
          <p:cNvPr id="12" name="Rectangle 11"/>
          <p:cNvSpPr/>
          <p:nvPr userDrawn="1"/>
        </p:nvSpPr>
        <p:spPr>
          <a:xfrm>
            <a:off x="-14515" y="6517003"/>
            <a:ext cx="12206515" cy="62460"/>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1077783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8213B6-A511-4186-B054-187542BADBDE}" type="datetimeFigureOut">
              <a:rPr lang="en-US" smtClean="0"/>
              <a:t>2/22/2023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30B1D-3670-46A7-8D71-B4F0BDB70C32}" type="slidenum">
              <a:rPr lang="en-US" smtClean="0"/>
              <a:t>‹#›</a:t>
            </a:fld>
            <a:endParaRPr lang="en-US" dirty="0"/>
          </a:p>
        </p:txBody>
      </p:sp>
    </p:spTree>
    <p:extLst>
      <p:ext uri="{BB962C8B-B14F-4D97-AF65-F5344CB8AC3E}">
        <p14:creationId xmlns:p14="http://schemas.microsoft.com/office/powerpoint/2010/main" val="27630906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8213B6-A511-4186-B054-187542BADBDE}" type="datetimeFigureOut">
              <a:rPr lang="en-US" smtClean="0"/>
              <a:t>2/22/2023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30B1D-3670-46A7-8D71-B4F0BDB70C32}" type="slidenum">
              <a:rPr lang="en-US" smtClean="0"/>
              <a:t>‹#›</a:t>
            </a:fld>
            <a:endParaRPr lang="en-US" dirty="0"/>
          </a:p>
        </p:txBody>
      </p:sp>
    </p:spTree>
    <p:extLst>
      <p:ext uri="{BB962C8B-B14F-4D97-AF65-F5344CB8AC3E}">
        <p14:creationId xmlns:p14="http://schemas.microsoft.com/office/powerpoint/2010/main" val="32804078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38213B6-A511-4186-B054-187542BADBDE}" type="datetimeFigureOut">
              <a:rPr lang="en-US" smtClean="0"/>
              <a:t>2/22/2023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30B1D-3670-46A7-8D71-B4F0BDB70C32}" type="slidenum">
              <a:rPr lang="en-US" smtClean="0"/>
              <a:t>‹#›</a:t>
            </a:fld>
            <a:endParaRPr lang="en-US" dirty="0"/>
          </a:p>
        </p:txBody>
      </p:sp>
    </p:spTree>
    <p:extLst>
      <p:ext uri="{BB962C8B-B14F-4D97-AF65-F5344CB8AC3E}">
        <p14:creationId xmlns:p14="http://schemas.microsoft.com/office/powerpoint/2010/main" val="31026225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38213B6-A511-4186-B054-187542BADBDE}" type="datetimeFigureOut">
              <a:rPr lang="en-US" smtClean="0"/>
              <a:t>2/22/2023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30B1D-3670-46A7-8D71-B4F0BDB70C32}" type="slidenum">
              <a:rPr lang="en-US" smtClean="0"/>
              <a:t>‹#›</a:t>
            </a:fld>
            <a:endParaRPr lang="en-US" dirty="0"/>
          </a:p>
        </p:txBody>
      </p:sp>
    </p:spTree>
    <p:extLst>
      <p:ext uri="{BB962C8B-B14F-4D97-AF65-F5344CB8AC3E}">
        <p14:creationId xmlns:p14="http://schemas.microsoft.com/office/powerpoint/2010/main" val="13593256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8213B6-A511-4186-B054-187542BADBDE}" type="datetimeFigureOut">
              <a:rPr lang="en-US" smtClean="0"/>
              <a:t>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30B1D-3670-46A7-8D71-B4F0BDB70C32}" type="slidenum">
              <a:rPr lang="en-US" smtClean="0"/>
              <a:t>‹#›</a:t>
            </a:fld>
            <a:endParaRPr lang="en-US" dirty="0"/>
          </a:p>
        </p:txBody>
      </p:sp>
    </p:spTree>
    <p:extLst>
      <p:ext uri="{BB962C8B-B14F-4D97-AF65-F5344CB8AC3E}">
        <p14:creationId xmlns:p14="http://schemas.microsoft.com/office/powerpoint/2010/main" val="8283902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8213B6-A511-4186-B054-187542BADBDE}" type="datetimeFigureOut">
              <a:rPr lang="en-US" smtClean="0"/>
              <a:t>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30B1D-3670-46A7-8D71-B4F0BDB70C32}" type="slidenum">
              <a:rPr lang="en-US" smtClean="0"/>
              <a:t>‹#›</a:t>
            </a:fld>
            <a:endParaRPr lang="en-US" dirty="0"/>
          </a:p>
        </p:txBody>
      </p:sp>
    </p:spTree>
    <p:extLst>
      <p:ext uri="{BB962C8B-B14F-4D97-AF65-F5344CB8AC3E}">
        <p14:creationId xmlns:p14="http://schemas.microsoft.com/office/powerpoint/2010/main" val="41324550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8112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7645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8407A-9ACC-44C0-B07B-95AD70C643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7B3F9E-67F6-4099-B2E6-AFD8C7CC43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A9A563-BAA1-444F-A429-BB1A47845EC6}"/>
              </a:ext>
            </a:extLst>
          </p:cNvPr>
          <p:cNvSpPr>
            <a:spLocks noGrp="1"/>
          </p:cNvSpPr>
          <p:nvPr>
            <p:ph type="dt" sz="half" idx="10"/>
          </p:nvPr>
        </p:nvSpPr>
        <p:spPr/>
        <p:txBody>
          <a:bodyPr/>
          <a:lstStyle/>
          <a:p>
            <a:fld id="{938213B6-A511-4186-B054-187542BADBDE}" type="datetimeFigureOut">
              <a:rPr lang="en-US" smtClean="0"/>
              <a:t>2/22/2023</a:t>
            </a:fld>
            <a:endParaRPr lang="en-US" dirty="0"/>
          </a:p>
        </p:txBody>
      </p:sp>
      <p:sp>
        <p:nvSpPr>
          <p:cNvPr id="5" name="Footer Placeholder 4">
            <a:extLst>
              <a:ext uri="{FF2B5EF4-FFF2-40B4-BE49-F238E27FC236}">
                <a16:creationId xmlns:a16="http://schemas.microsoft.com/office/drawing/2014/main" id="{61BD9204-1C48-459C-93E8-227E6B4C700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50EA0B-3F99-472A-93A6-D13E368DF9AC}"/>
              </a:ext>
            </a:extLst>
          </p:cNvPr>
          <p:cNvSpPr>
            <a:spLocks noGrp="1"/>
          </p:cNvSpPr>
          <p:nvPr>
            <p:ph type="sldNum" sz="quarter" idx="12"/>
          </p:nvPr>
        </p:nvSpPr>
        <p:spPr/>
        <p:txBody>
          <a:bodyPr/>
          <a:lstStyle/>
          <a:p>
            <a:fld id="{4FA30B1D-3670-46A7-8D71-B4F0BDB70C32}" type="slidenum">
              <a:rPr lang="en-US" smtClean="0"/>
              <a:t>‹#›</a:t>
            </a:fld>
            <a:endParaRPr lang="en-US" dirty="0"/>
          </a:p>
        </p:txBody>
      </p:sp>
    </p:spTree>
    <p:extLst>
      <p:ext uri="{BB962C8B-B14F-4D97-AF65-F5344CB8AC3E}">
        <p14:creationId xmlns:p14="http://schemas.microsoft.com/office/powerpoint/2010/main" val="3259022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CD877-3C02-412F-91B2-DE6886403B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185FE1-C96D-4079-9361-233D1E8DBC3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C0F45-9063-49BD-99EA-CB8C7BC6FA7A}"/>
              </a:ext>
            </a:extLst>
          </p:cNvPr>
          <p:cNvSpPr>
            <a:spLocks noGrp="1"/>
          </p:cNvSpPr>
          <p:nvPr>
            <p:ph type="dt" sz="half" idx="10"/>
          </p:nvPr>
        </p:nvSpPr>
        <p:spPr/>
        <p:txBody>
          <a:bodyPr/>
          <a:lstStyle/>
          <a:p>
            <a:fld id="{938213B6-A511-4186-B054-187542BADBDE}" type="datetimeFigureOut">
              <a:rPr lang="en-US" smtClean="0"/>
              <a:t>2/22/2023</a:t>
            </a:fld>
            <a:endParaRPr lang="en-US" dirty="0"/>
          </a:p>
        </p:txBody>
      </p:sp>
      <p:sp>
        <p:nvSpPr>
          <p:cNvPr id="5" name="Footer Placeholder 4">
            <a:extLst>
              <a:ext uri="{FF2B5EF4-FFF2-40B4-BE49-F238E27FC236}">
                <a16:creationId xmlns:a16="http://schemas.microsoft.com/office/drawing/2014/main" id="{11076A8F-9406-49E1-8950-866D4E792CE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D7CE0A-F368-4417-B81E-145AE28A129C}"/>
              </a:ext>
            </a:extLst>
          </p:cNvPr>
          <p:cNvSpPr>
            <a:spLocks noGrp="1"/>
          </p:cNvSpPr>
          <p:nvPr>
            <p:ph type="sldNum" sz="quarter" idx="12"/>
          </p:nvPr>
        </p:nvSpPr>
        <p:spPr/>
        <p:txBody>
          <a:bodyPr/>
          <a:lstStyle/>
          <a:p>
            <a:fld id="{4FA30B1D-3670-46A7-8D71-B4F0BDB70C32}" type="slidenum">
              <a:rPr lang="en-US" smtClean="0"/>
              <a:t>‹#›</a:t>
            </a:fld>
            <a:endParaRPr lang="en-US" dirty="0"/>
          </a:p>
        </p:txBody>
      </p:sp>
    </p:spTree>
    <p:extLst>
      <p:ext uri="{BB962C8B-B14F-4D97-AF65-F5344CB8AC3E}">
        <p14:creationId xmlns:p14="http://schemas.microsoft.com/office/powerpoint/2010/main" val="3545696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2075D-4816-401A-A294-C02C81A425F3}"/>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2A742F8-E4F1-4B24-8D96-848B782237A0}"/>
              </a:ext>
            </a:extLst>
          </p:cNvPr>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6448EB1-A9B4-42EF-BCB9-4D2EF21816B0}"/>
              </a:ext>
            </a:extLst>
          </p:cNvPr>
          <p:cNvSpPr>
            <a:spLocks noGrp="1"/>
          </p:cNvSpPr>
          <p:nvPr>
            <p:ph type="dt" sz="half" idx="10"/>
          </p:nvPr>
        </p:nvSpPr>
        <p:spPr/>
        <p:txBody>
          <a:bodyPr/>
          <a:lstStyle/>
          <a:p>
            <a:fld id="{938213B6-A511-4186-B054-187542BADBDE}" type="datetimeFigureOut">
              <a:rPr lang="en-US" smtClean="0"/>
              <a:t>2/22/2023</a:t>
            </a:fld>
            <a:endParaRPr lang="en-US" dirty="0"/>
          </a:p>
        </p:txBody>
      </p:sp>
      <p:sp>
        <p:nvSpPr>
          <p:cNvPr id="5" name="Footer Placeholder 4">
            <a:extLst>
              <a:ext uri="{FF2B5EF4-FFF2-40B4-BE49-F238E27FC236}">
                <a16:creationId xmlns:a16="http://schemas.microsoft.com/office/drawing/2014/main" id="{F2B8DE4A-4881-4A5E-84B5-9880099BF7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795BA7-3437-4B3B-A1AE-180839957153}"/>
              </a:ext>
            </a:extLst>
          </p:cNvPr>
          <p:cNvSpPr>
            <a:spLocks noGrp="1"/>
          </p:cNvSpPr>
          <p:nvPr>
            <p:ph type="sldNum" sz="quarter" idx="12"/>
          </p:nvPr>
        </p:nvSpPr>
        <p:spPr/>
        <p:txBody>
          <a:bodyPr/>
          <a:lstStyle/>
          <a:p>
            <a:fld id="{4FA30B1D-3670-46A7-8D71-B4F0BDB70C32}" type="slidenum">
              <a:rPr lang="en-US" smtClean="0"/>
              <a:t>‹#›</a:t>
            </a:fld>
            <a:endParaRPr lang="en-US" dirty="0"/>
          </a:p>
        </p:txBody>
      </p:sp>
    </p:spTree>
    <p:extLst>
      <p:ext uri="{BB962C8B-B14F-4D97-AF65-F5344CB8AC3E}">
        <p14:creationId xmlns:p14="http://schemas.microsoft.com/office/powerpoint/2010/main" val="3226948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6C601-7B6C-4F9A-9AD0-F164F054BB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28A3B8-8B45-42E0-9E2E-BA71B0E9FCC7}"/>
              </a:ext>
            </a:extLst>
          </p:cNvPr>
          <p:cNvSpPr>
            <a:spLocks noGrp="1"/>
          </p:cNvSpPr>
          <p:nvPr>
            <p:ph sz="half" idx="1"/>
          </p:nvPr>
        </p:nvSpPr>
        <p:spPr>
          <a:xfrm>
            <a:off x="838200" y="1825625"/>
            <a:ext cx="515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67228B-60B4-4B04-96F5-87DB09682EE5}"/>
              </a:ext>
            </a:extLst>
          </p:cNvPr>
          <p:cNvSpPr>
            <a:spLocks noGrp="1"/>
          </p:cNvSpPr>
          <p:nvPr>
            <p:ph sz="half" idx="2"/>
          </p:nvPr>
        </p:nvSpPr>
        <p:spPr>
          <a:xfrm>
            <a:off x="6197600" y="1825625"/>
            <a:ext cx="515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CE680E-4727-487A-BC9B-4CF086BE8849}"/>
              </a:ext>
            </a:extLst>
          </p:cNvPr>
          <p:cNvSpPr>
            <a:spLocks noGrp="1"/>
          </p:cNvSpPr>
          <p:nvPr>
            <p:ph type="dt" sz="half" idx="10"/>
          </p:nvPr>
        </p:nvSpPr>
        <p:spPr/>
        <p:txBody>
          <a:bodyPr/>
          <a:lstStyle/>
          <a:p>
            <a:fld id="{938213B6-A511-4186-B054-187542BADBDE}" type="datetimeFigureOut">
              <a:rPr lang="en-US" smtClean="0"/>
              <a:t>2/22/2023</a:t>
            </a:fld>
            <a:endParaRPr lang="en-US" dirty="0"/>
          </a:p>
        </p:txBody>
      </p:sp>
      <p:sp>
        <p:nvSpPr>
          <p:cNvPr id="6" name="Footer Placeholder 5">
            <a:extLst>
              <a:ext uri="{FF2B5EF4-FFF2-40B4-BE49-F238E27FC236}">
                <a16:creationId xmlns:a16="http://schemas.microsoft.com/office/drawing/2014/main" id="{ED7F9A52-5230-4199-B898-B8279D6F064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C802F67-DD6D-4D6D-8B20-B3C0347D6EBD}"/>
              </a:ext>
            </a:extLst>
          </p:cNvPr>
          <p:cNvSpPr>
            <a:spLocks noGrp="1"/>
          </p:cNvSpPr>
          <p:nvPr>
            <p:ph type="sldNum" sz="quarter" idx="12"/>
          </p:nvPr>
        </p:nvSpPr>
        <p:spPr/>
        <p:txBody>
          <a:bodyPr/>
          <a:lstStyle/>
          <a:p>
            <a:fld id="{4FA30B1D-3670-46A7-8D71-B4F0BDB70C32}" type="slidenum">
              <a:rPr lang="en-US" smtClean="0"/>
              <a:t>‹#›</a:t>
            </a:fld>
            <a:endParaRPr lang="en-US" dirty="0"/>
          </a:p>
        </p:txBody>
      </p:sp>
    </p:spTree>
    <p:extLst>
      <p:ext uri="{BB962C8B-B14F-4D97-AF65-F5344CB8AC3E}">
        <p14:creationId xmlns:p14="http://schemas.microsoft.com/office/powerpoint/2010/main" val="3182645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8BD3F-0AC1-46D5-8C0B-BCADF5DD23B5}"/>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8E5F6B-A2DB-48FC-8270-A2E48EC1C334}"/>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E9F6C3E-6EAC-4D37-ABC6-131C886499C0}"/>
              </a:ext>
            </a:extLst>
          </p:cNvPr>
          <p:cNvSpPr>
            <a:spLocks noGrp="1"/>
          </p:cNvSpPr>
          <p:nvPr>
            <p:ph sz="half" idx="2"/>
          </p:nvPr>
        </p:nvSpPr>
        <p:spPr>
          <a:xfrm>
            <a:off x="840318"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05479D-50DA-4E83-9DD5-19035DCF1D14}"/>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0EAA1A0-28AF-4A1C-AFC2-998E8FD035FD}"/>
              </a:ext>
            </a:extLst>
          </p:cNvPr>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DA097C-197C-4AAD-A379-8FAEA7AE4E00}"/>
              </a:ext>
            </a:extLst>
          </p:cNvPr>
          <p:cNvSpPr>
            <a:spLocks noGrp="1"/>
          </p:cNvSpPr>
          <p:nvPr>
            <p:ph type="dt" sz="half" idx="10"/>
          </p:nvPr>
        </p:nvSpPr>
        <p:spPr/>
        <p:txBody>
          <a:bodyPr/>
          <a:lstStyle/>
          <a:p>
            <a:fld id="{938213B6-A511-4186-B054-187542BADBDE}" type="datetimeFigureOut">
              <a:rPr lang="en-US" smtClean="0"/>
              <a:t>2/22/2023</a:t>
            </a:fld>
            <a:endParaRPr lang="en-US" dirty="0"/>
          </a:p>
        </p:txBody>
      </p:sp>
      <p:sp>
        <p:nvSpPr>
          <p:cNvPr id="8" name="Footer Placeholder 7">
            <a:extLst>
              <a:ext uri="{FF2B5EF4-FFF2-40B4-BE49-F238E27FC236}">
                <a16:creationId xmlns:a16="http://schemas.microsoft.com/office/drawing/2014/main" id="{9C186FBF-CCD4-4E8F-946D-BDADC4E00F3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4C5DCB5-FB96-49DF-A499-B49943150728}"/>
              </a:ext>
            </a:extLst>
          </p:cNvPr>
          <p:cNvSpPr>
            <a:spLocks noGrp="1"/>
          </p:cNvSpPr>
          <p:nvPr>
            <p:ph type="sldNum" sz="quarter" idx="12"/>
          </p:nvPr>
        </p:nvSpPr>
        <p:spPr/>
        <p:txBody>
          <a:bodyPr/>
          <a:lstStyle/>
          <a:p>
            <a:fld id="{4FA30B1D-3670-46A7-8D71-B4F0BDB70C32}" type="slidenum">
              <a:rPr lang="en-US" smtClean="0"/>
              <a:t>‹#›</a:t>
            </a:fld>
            <a:endParaRPr lang="en-US" dirty="0"/>
          </a:p>
        </p:txBody>
      </p:sp>
    </p:spTree>
    <p:extLst>
      <p:ext uri="{BB962C8B-B14F-4D97-AF65-F5344CB8AC3E}">
        <p14:creationId xmlns:p14="http://schemas.microsoft.com/office/powerpoint/2010/main" val="1797171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61CC1-0A95-428E-BD20-F2D04F187F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5991E8-BFF8-4C84-8581-526D9432217F}"/>
              </a:ext>
            </a:extLst>
          </p:cNvPr>
          <p:cNvSpPr>
            <a:spLocks noGrp="1"/>
          </p:cNvSpPr>
          <p:nvPr>
            <p:ph type="dt" sz="half" idx="10"/>
          </p:nvPr>
        </p:nvSpPr>
        <p:spPr/>
        <p:txBody>
          <a:bodyPr/>
          <a:lstStyle/>
          <a:p>
            <a:fld id="{938213B6-A511-4186-B054-187542BADBDE}" type="datetimeFigureOut">
              <a:rPr lang="en-US" smtClean="0"/>
              <a:t>2/22/2023</a:t>
            </a:fld>
            <a:endParaRPr lang="en-US" dirty="0"/>
          </a:p>
        </p:txBody>
      </p:sp>
      <p:sp>
        <p:nvSpPr>
          <p:cNvPr id="4" name="Footer Placeholder 3">
            <a:extLst>
              <a:ext uri="{FF2B5EF4-FFF2-40B4-BE49-F238E27FC236}">
                <a16:creationId xmlns:a16="http://schemas.microsoft.com/office/drawing/2014/main" id="{DD3BC3D8-5678-49F3-8C36-30078A8F245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BF210AE-A5B5-4169-A511-1CDC19E1F378}"/>
              </a:ext>
            </a:extLst>
          </p:cNvPr>
          <p:cNvSpPr>
            <a:spLocks noGrp="1"/>
          </p:cNvSpPr>
          <p:nvPr>
            <p:ph type="sldNum" sz="quarter" idx="12"/>
          </p:nvPr>
        </p:nvSpPr>
        <p:spPr/>
        <p:txBody>
          <a:bodyPr/>
          <a:lstStyle/>
          <a:p>
            <a:fld id="{4FA30B1D-3670-46A7-8D71-B4F0BDB70C32}" type="slidenum">
              <a:rPr lang="en-US" smtClean="0"/>
              <a:t>‹#›</a:t>
            </a:fld>
            <a:endParaRPr lang="en-US" dirty="0"/>
          </a:p>
        </p:txBody>
      </p:sp>
    </p:spTree>
    <p:extLst>
      <p:ext uri="{BB962C8B-B14F-4D97-AF65-F5344CB8AC3E}">
        <p14:creationId xmlns:p14="http://schemas.microsoft.com/office/powerpoint/2010/main" val="32975852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85602A-04E9-4056-BEF7-4A72165C298E}" type="slidenum">
              <a:rPr lang="en-US" smtClean="0"/>
              <a:pPr/>
              <a:t>‹#›</a:t>
            </a:fld>
            <a:endParaRPr lang="en-US" dirty="0"/>
          </a:p>
        </p:txBody>
      </p:sp>
    </p:spTree>
    <p:extLst>
      <p:ext uri="{BB962C8B-B14F-4D97-AF65-F5344CB8AC3E}">
        <p14:creationId xmlns:p14="http://schemas.microsoft.com/office/powerpoint/2010/main" val="3710962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AE73C5-28AA-4A38-A020-BA2DBD22ADD3}"/>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4BDB13-D2E7-4740-A743-4013E09F6A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F9883C-80EF-406F-826B-9DA06DEE0CB0}"/>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8213B6-A511-4186-B054-187542BADBDE}" type="datetimeFigureOut">
              <a:rPr lang="en-US" smtClean="0"/>
              <a:t>2/22/2023</a:t>
            </a:fld>
            <a:endParaRPr lang="en-US" dirty="0"/>
          </a:p>
        </p:txBody>
      </p:sp>
      <p:sp>
        <p:nvSpPr>
          <p:cNvPr id="5" name="Footer Placeholder 4">
            <a:extLst>
              <a:ext uri="{FF2B5EF4-FFF2-40B4-BE49-F238E27FC236}">
                <a16:creationId xmlns:a16="http://schemas.microsoft.com/office/drawing/2014/main" id="{37FE22A0-DFD6-4E8E-9DCD-BD6545D8F37A}"/>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8FB0D19-3BB5-4D7C-8C1E-9978A703D844}"/>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30B1D-3670-46A7-8D71-B4F0BDB70C32}" type="slidenum">
              <a:rPr lang="en-US" smtClean="0"/>
              <a:t>‹#›</a:t>
            </a:fld>
            <a:endParaRPr lang="en-US" dirty="0"/>
          </a:p>
        </p:txBody>
      </p:sp>
    </p:spTree>
    <p:extLst>
      <p:ext uri="{BB962C8B-B14F-4D97-AF65-F5344CB8AC3E}">
        <p14:creationId xmlns:p14="http://schemas.microsoft.com/office/powerpoint/2010/main" val="1270284668"/>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85602A-04E9-4056-BEF7-4A72165C298E}" type="slidenum">
              <a:rPr lang="en-US" smtClean="0"/>
              <a:pPr/>
              <a:t>‹#›</a:t>
            </a:fld>
            <a:endParaRPr lang="en-US" dirty="0"/>
          </a:p>
        </p:txBody>
      </p:sp>
    </p:spTree>
    <p:extLst>
      <p:ext uri="{BB962C8B-B14F-4D97-AF65-F5344CB8AC3E}">
        <p14:creationId xmlns:p14="http://schemas.microsoft.com/office/powerpoint/2010/main" val="367043547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89"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1BF6998-A2D4-4A04-8E52-9F2DC4A1354B}"/>
              </a:ext>
            </a:extLst>
          </p:cNvPr>
          <p:cNvSpPr/>
          <p:nvPr/>
        </p:nvSpPr>
        <p:spPr>
          <a:xfrm>
            <a:off x="10668000" y="0"/>
            <a:ext cx="1524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Oval 3">
            <a:extLst>
              <a:ext uri="{FF2B5EF4-FFF2-40B4-BE49-F238E27FC236}">
                <a16:creationId xmlns:a16="http://schemas.microsoft.com/office/drawing/2014/main" id="{040BCC41-0F5E-4F14-8242-C1A58CD9EA5E}"/>
              </a:ext>
            </a:extLst>
          </p:cNvPr>
          <p:cNvSpPr/>
          <p:nvPr/>
        </p:nvSpPr>
        <p:spPr>
          <a:xfrm>
            <a:off x="9608132" y="2283722"/>
            <a:ext cx="2119736" cy="2132141"/>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Content Placeholder 2">
            <a:extLst>
              <a:ext uri="{FF2B5EF4-FFF2-40B4-BE49-F238E27FC236}">
                <a16:creationId xmlns:a16="http://schemas.microsoft.com/office/drawing/2014/main" id="{AA4816A0-0064-47E3-92D4-6C7FA0CD8E5F}"/>
              </a:ext>
            </a:extLst>
          </p:cNvPr>
          <p:cNvSpPr txBox="1">
            <a:spLocks/>
          </p:cNvSpPr>
          <p:nvPr/>
        </p:nvSpPr>
        <p:spPr>
          <a:xfrm>
            <a:off x="241639" y="381000"/>
            <a:ext cx="7570418" cy="6251410"/>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ctr"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3300" b="1" i="0" u="none" strike="noStrike" kern="1200" cap="none" spc="0" normalizeH="0" baseline="0" noProof="0" dirty="0">
                <a:ln>
                  <a:noFill/>
                </a:ln>
                <a:solidFill>
                  <a:srgbClr val="C00000"/>
                </a:solidFill>
                <a:effectLst/>
                <a:uLnTx/>
                <a:uFillTx/>
                <a:latin typeface="Calibri"/>
                <a:ea typeface="+mn-ea"/>
                <a:cs typeface="+mn-cs"/>
              </a:rPr>
              <a:t>Public Opinion · Public Policy · Organizations · Campaigns</a:t>
            </a:r>
            <a:endParaRPr kumimoji="0" lang="en-US" sz="3300" b="0" i="0" u="none" strike="noStrike" kern="1200" cap="none" spc="0" normalizeH="0" baseline="0" noProof="0" dirty="0">
              <a:ln>
                <a:noFill/>
              </a:ln>
              <a:solidFill>
                <a:srgbClr val="C00000"/>
              </a:solidFill>
              <a:effectLst/>
              <a:uLnTx/>
              <a:uFillTx/>
              <a:latin typeface="Calibri"/>
              <a:ea typeface="+mn-ea"/>
              <a:cs typeface="+mn-cs"/>
            </a:endParaRP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endParaRPr kumimoji="0" lang="en-US" sz="1800" b="1" i="0" u="none" strike="noStrike" kern="1200" cap="none" spc="0" normalizeH="0" baseline="0" noProof="0" dirty="0">
              <a:ln>
                <a:noFill/>
              </a:ln>
              <a:solidFill>
                <a:srgbClr val="000000"/>
              </a:solidFill>
              <a:effectLst/>
              <a:uLnTx/>
              <a:uFillTx/>
              <a:latin typeface="Calibri"/>
              <a:ea typeface="+mn-ea"/>
              <a:cs typeface="+mn-cs"/>
            </a:endParaRP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1987 – Founded in San Diego</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1988 – Phonecenters established in Riverside, CA and San Diego</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1990 – Phonecenters established in Reno, NV and San Diego</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1992 – Predictive dialing installed to double interviewing capacity; CERC calls San Diego Mayor’s race</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1993 – "The Edge" newsletter launches</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1998 – Qualitative focus groups introduced</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2000 – CERC calls San Diego Mayor’s race</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2003 – KPBS/Competitive Edge Research Poll and annual Super Bowl poll launched</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2004 – CERC calls San Diego Mayor’s race (x2)</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2005 – CERC calls San Diego Mayor’s race (x2)</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2006 – SDIPR/CERC Opinion Barometer launched; Ballot measures paper presented at AAPOR Conference</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2008 – CERC calls San Diego Mayor’s race; Convenes post-election summit @ USD</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2009 – Interviewer effects paper presented at AAPOR Conference</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2010 – Web-based interviewing and custom panels introduced</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2012 – Dial-testing introduced; CERC calls San Diego Mayor’s race (x2)</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2013 – CERC calls San Diego Mayor’s race; Business Forecast survey launched</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2014 – CERC calls San Diego Mayor’s race</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2016 – CERC calls San Diego Mayor’s race</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2017 – Phonecenter established in El Paso, TX</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2018 – CERC calls CA Governor’s race (x2)</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2019 – Ballot measure wording paper presented at AAPOR Conference</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2020 – Incumbent viability paper accepted for presentation at AAPOR Conference</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lang="en-US" dirty="0">
                <a:solidFill>
                  <a:srgbClr val="000000"/>
                </a:solidFill>
                <a:latin typeface="Calibri"/>
              </a:rPr>
              <a:t>2022 – San Diego County Issues Barometer launched</a:t>
            </a:r>
            <a:endParaRPr kumimoji="0" lang="en-US" sz="2000" b="0" i="0" u="none" strike="noStrike" kern="1200" cap="none" spc="0" normalizeH="0" baseline="0" noProof="0" dirty="0">
              <a:ln>
                <a:noFill/>
              </a:ln>
              <a:solidFill>
                <a:srgbClr val="000000"/>
              </a:solidFill>
              <a:effectLst/>
              <a:uLnTx/>
              <a:uFillTx/>
              <a:latin typeface="Calibri"/>
              <a:ea typeface="+mn-ea"/>
              <a:cs typeface="+mn-cs"/>
            </a:endParaRP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solidFill>
              <a:effectLst/>
              <a:uLnTx/>
              <a:uFillTx/>
              <a:latin typeface="Calibri"/>
              <a:ea typeface="+mn-ea"/>
              <a:cs typeface="+mn-cs"/>
            </a:endParaRP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1" i="1" u="none" strike="noStrike" kern="1200" cap="none" spc="0" normalizeH="0" baseline="0" noProof="0" dirty="0">
                <a:ln>
                  <a:noFill/>
                </a:ln>
                <a:solidFill>
                  <a:srgbClr val="C00000"/>
                </a:solidFill>
                <a:effectLst/>
                <a:uLnTx/>
                <a:uFillTx/>
                <a:latin typeface="Calibri"/>
                <a:ea typeface="+mn-ea"/>
                <a:cs typeface="+mn-cs"/>
              </a:rPr>
              <a:t>John Nienstedt, MA Political Science: </a:t>
            </a:r>
            <a:r>
              <a:rPr kumimoji="0" lang="en-US" sz="2000" b="1" i="0" u="none" strike="noStrike" kern="1200" cap="none" spc="0" normalizeH="0" baseline="0" noProof="0" dirty="0">
                <a:ln>
                  <a:noFill/>
                </a:ln>
                <a:solidFill>
                  <a:srgbClr val="000000"/>
                </a:solidFill>
                <a:effectLst/>
                <a:uLnTx/>
                <a:uFillTx/>
                <a:latin typeface="Calibri"/>
                <a:ea typeface="+mn-ea"/>
                <a:cs typeface="+mn-cs"/>
              </a:rPr>
              <a:t>President </a:t>
            </a:r>
          </a:p>
          <a:p>
            <a:pPr marL="342900" marR="0" lvl="0" indent="-342900" algn="l" defTabSz="381000" rtl="0" eaLnBrk="0" fontAlgn="auto" latinLnBrk="0" hangingPunct="0">
              <a:lnSpc>
                <a:spcPct val="120000"/>
              </a:lnSpc>
              <a:spcBef>
                <a:spcPts val="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000000"/>
                </a:solidFill>
                <a:effectLst/>
                <a:uLnTx/>
                <a:uFillTx/>
                <a:latin typeface="Calibri"/>
                <a:ea typeface="+mn-ea"/>
                <a:cs typeface="+mn-cs"/>
              </a:rPr>
              <a:t>Member, American Association for Public Opinion Research</a:t>
            </a:r>
          </a:p>
          <a:p>
            <a:pPr marL="342900" marR="0" lvl="0" indent="-342900" algn="l" defTabSz="381000" rtl="0" eaLnBrk="0" fontAlgn="auto" latinLnBrk="0" hangingPunct="0">
              <a:lnSpc>
                <a:spcPct val="120000"/>
              </a:lnSpc>
              <a:spcBef>
                <a:spcPts val="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000000"/>
                </a:solidFill>
                <a:effectLst/>
                <a:uLnTx/>
                <a:uFillTx/>
                <a:latin typeface="Calibri"/>
                <a:ea typeface="+mn-ea"/>
                <a:cs typeface="+mn-cs"/>
              </a:rPr>
              <a:t>SBA Entrepreneurial Success Award (2000)</a:t>
            </a:r>
          </a:p>
          <a:p>
            <a:pPr marL="342900" marR="0" lvl="0" indent="-342900" algn="l" defTabSz="381000" rtl="0" eaLnBrk="0" fontAlgn="auto" latinLnBrk="0" hangingPunct="0">
              <a:lnSpc>
                <a:spcPct val="120000"/>
              </a:lnSpc>
              <a:spcBef>
                <a:spcPts val="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000000"/>
                </a:solidFill>
                <a:effectLst/>
                <a:uLnTx/>
                <a:uFillTx/>
                <a:latin typeface="Calibri"/>
                <a:ea typeface="+mn-ea"/>
                <a:cs typeface="+mn-cs"/>
              </a:rPr>
              <a:t>Pollster of the year (x7)</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endParaRPr kumimoji="0" lang="en-US" sz="2000" b="1" i="1" u="none" strike="noStrike" kern="1200" cap="none" spc="0" normalizeH="0" baseline="0" noProof="0" dirty="0">
              <a:ln>
                <a:noFill/>
              </a:ln>
              <a:solidFill>
                <a:srgbClr val="000000"/>
              </a:solidFill>
              <a:effectLst/>
              <a:uLnTx/>
              <a:uFillTx/>
              <a:latin typeface="Calibri"/>
              <a:ea typeface="+mn-ea"/>
              <a:cs typeface="+mn-cs"/>
            </a:endParaRP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1" i="1" u="none" strike="noStrike" kern="1200" cap="none" spc="0" normalizeH="0" baseline="0" noProof="0" dirty="0">
                <a:ln>
                  <a:noFill/>
                </a:ln>
                <a:solidFill>
                  <a:srgbClr val="C00000"/>
                </a:solidFill>
                <a:effectLst/>
                <a:uLnTx/>
                <a:uFillTx/>
                <a:latin typeface="Calibri"/>
                <a:ea typeface="+mn-ea"/>
                <a:cs typeface="+mn-cs"/>
              </a:rPr>
              <a:t>Rachel Lawler, MA Political Science: </a:t>
            </a:r>
            <a:r>
              <a:rPr kumimoji="0" lang="en-US" sz="2000" b="1" i="0" u="none" strike="noStrike" kern="1200" cap="none" spc="0" normalizeH="0" baseline="0" noProof="0" dirty="0">
                <a:ln>
                  <a:noFill/>
                </a:ln>
                <a:solidFill>
                  <a:srgbClr val="000000"/>
                </a:solidFill>
                <a:effectLst/>
                <a:uLnTx/>
                <a:uFillTx/>
                <a:latin typeface="Calibri"/>
                <a:ea typeface="+mn-ea"/>
                <a:cs typeface="+mn-cs"/>
              </a:rPr>
              <a:t>Research Analyst </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000000"/>
                </a:solidFill>
                <a:effectLst/>
                <a:uLnTx/>
                <a:uFillTx/>
                <a:latin typeface="Calibri"/>
                <a:ea typeface="+mn-ea"/>
                <a:cs typeface="+mn-cs"/>
              </a:rPr>
              <a:t>Member, American Association for Public Opinion Research</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1" i="1" u="none" strike="noStrike" kern="1200" cap="none" spc="0" normalizeH="0" baseline="0" noProof="0" dirty="0">
                <a:ln>
                  <a:noFill/>
                </a:ln>
                <a:solidFill>
                  <a:srgbClr val="C00000"/>
                </a:solidFill>
                <a:effectLst/>
                <a:uLnTx/>
                <a:uFillTx/>
                <a:latin typeface="Calibri"/>
                <a:ea typeface="+mn-ea"/>
                <a:cs typeface="+mn-cs"/>
              </a:rPr>
              <a:t>Ronald Zavala:</a:t>
            </a:r>
            <a:r>
              <a:rPr kumimoji="0" lang="en-US" sz="2000" b="1" i="0" u="none" strike="noStrike" kern="1200" cap="none" spc="0" normalizeH="0" baseline="0" noProof="0" dirty="0">
                <a:ln>
                  <a:noFill/>
                </a:ln>
                <a:solidFill>
                  <a:srgbClr val="C00000"/>
                </a:solidFill>
                <a:effectLst/>
                <a:uLnTx/>
                <a:uFillTx/>
                <a:latin typeface="Calibri"/>
                <a:ea typeface="+mn-ea"/>
                <a:cs typeface="+mn-cs"/>
              </a:rPr>
              <a:t> </a:t>
            </a:r>
            <a:r>
              <a:rPr kumimoji="0" lang="en-US" sz="2000" b="1" i="0" u="none" strike="noStrike" kern="1200" cap="none" spc="0" normalizeH="0" baseline="0" noProof="0" dirty="0">
                <a:ln>
                  <a:noFill/>
                </a:ln>
                <a:solidFill>
                  <a:srgbClr val="000000"/>
                </a:solidFill>
                <a:effectLst/>
                <a:uLnTx/>
                <a:uFillTx/>
                <a:latin typeface="Calibri"/>
                <a:ea typeface="+mn-ea"/>
                <a:cs typeface="+mn-cs"/>
              </a:rPr>
              <a:t>Director of Operations</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1" i="1" u="none" strike="noStrike" kern="1200" cap="none" spc="0" normalizeH="0" baseline="0" noProof="0" dirty="0">
                <a:ln>
                  <a:noFill/>
                </a:ln>
                <a:solidFill>
                  <a:srgbClr val="C00000"/>
                </a:solidFill>
                <a:effectLst/>
                <a:uLnTx/>
                <a:uFillTx/>
                <a:latin typeface="Calibri"/>
                <a:ea typeface="+mn-ea"/>
                <a:cs typeface="+mn-cs"/>
              </a:rPr>
              <a:t>James Iwu: </a:t>
            </a:r>
            <a:r>
              <a:rPr kumimoji="0" lang="en-US" sz="2000" b="1" i="0" u="none" strike="noStrike" kern="1200" cap="none" spc="0" normalizeH="0" baseline="0" noProof="0" dirty="0">
                <a:ln>
                  <a:noFill/>
                </a:ln>
                <a:solidFill>
                  <a:srgbClr val="000000"/>
                </a:solidFill>
                <a:effectLst/>
                <a:uLnTx/>
                <a:uFillTx/>
                <a:latin typeface="Calibri"/>
                <a:ea typeface="+mn-ea"/>
                <a:cs typeface="+mn-cs"/>
              </a:rPr>
              <a:t>Research Assistant</a:t>
            </a:r>
            <a:endParaRPr kumimoji="0" lang="en-US" sz="2000" b="1" i="1" u="none" strike="noStrike" kern="1200" cap="none" spc="0" normalizeH="0" baseline="0" noProof="0" dirty="0">
              <a:ln>
                <a:noFill/>
              </a:ln>
              <a:solidFill>
                <a:srgbClr val="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6" name="Picture 5">
            <a:extLst>
              <a:ext uri="{FF2B5EF4-FFF2-40B4-BE49-F238E27FC236}">
                <a16:creationId xmlns:a16="http://schemas.microsoft.com/office/drawing/2014/main" id="{2708712E-A378-4D24-88F0-5157BED7D9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4460" y="2696887"/>
            <a:ext cx="1647085" cy="1280160"/>
          </a:xfrm>
          <a:prstGeom prst="rect">
            <a:avLst/>
          </a:prstGeom>
        </p:spPr>
      </p:pic>
    </p:spTree>
    <p:extLst>
      <p:ext uri="{BB962C8B-B14F-4D97-AF65-F5344CB8AC3E}">
        <p14:creationId xmlns:p14="http://schemas.microsoft.com/office/powerpoint/2010/main" val="1834629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76010"/>
            <a:ext cx="11963400" cy="1176590"/>
          </a:xfrm>
        </p:spPr>
        <p:txBody>
          <a:bodyPr>
            <a:noAutofit/>
          </a:bodyPr>
          <a:lstStyle/>
          <a:p>
            <a:r>
              <a:rPr lang="en-US" dirty="0"/>
              <a:t>57% say most in their community can access affordable, healthy, nutritious food</a:t>
            </a:r>
          </a:p>
          <a:p>
            <a:pPr lvl="1"/>
            <a:r>
              <a:rPr lang="en-US" dirty="0"/>
              <a:t>But only 22% think that’s a </a:t>
            </a:r>
            <a:r>
              <a:rPr lang="en-US" i="1" dirty="0"/>
              <a:t>very </a:t>
            </a:r>
            <a:r>
              <a:rPr lang="en-US" dirty="0"/>
              <a:t>accurate description</a:t>
            </a:r>
          </a:p>
          <a:p>
            <a:r>
              <a:rPr lang="en-US" dirty="0"/>
              <a:t>And 38% feel that characterization is inaccurate</a:t>
            </a:r>
          </a:p>
          <a:p>
            <a:pPr lvl="1"/>
            <a:r>
              <a:rPr lang="en-US" dirty="0"/>
              <a:t>But only 14% think it’s </a:t>
            </a:r>
            <a:r>
              <a:rPr lang="en-US" i="1" dirty="0"/>
              <a:t>very </a:t>
            </a:r>
            <a:r>
              <a:rPr lang="en-US" dirty="0"/>
              <a:t>inaccurate</a:t>
            </a:r>
          </a:p>
        </p:txBody>
      </p:sp>
      <p:sp>
        <p:nvSpPr>
          <p:cNvPr id="4" name="Slide Number Placeholder 3"/>
          <p:cNvSpPr>
            <a:spLocks noGrp="1"/>
          </p:cNvSpPr>
          <p:nvPr>
            <p:ph type="sldNum" sz="quarter" idx="12"/>
          </p:nvPr>
        </p:nvSpPr>
        <p:spPr>
          <a:xfrm>
            <a:off x="8459972" y="6584350"/>
            <a:ext cx="2133600" cy="2286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Page | </a:t>
            </a:r>
            <a:fld id="{C285602A-04E9-4056-BEF7-4A72165C298E}" type="slidenum">
              <a:rPr kumimoji="0" lang="en-US" sz="1200" b="0" i="0" u="none" strike="noStrike" kern="1200" cap="none" spc="0" normalizeH="0" baseline="0" noProof="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15" name="Title 1">
            <a:extLst>
              <a:ext uri="{FF2B5EF4-FFF2-40B4-BE49-F238E27FC236}">
                <a16:creationId xmlns:a16="http://schemas.microsoft.com/office/drawing/2014/main" id="{8EB6AFBC-F397-4CB9-A631-AB8A206DCA93}"/>
              </a:ext>
            </a:extLst>
          </p:cNvPr>
          <p:cNvSpPr>
            <a:spLocks noGrp="1"/>
          </p:cNvSpPr>
          <p:nvPr>
            <p:ph type="title"/>
          </p:nvPr>
        </p:nvSpPr>
        <p:spPr>
          <a:xfrm>
            <a:off x="228600" y="45050"/>
            <a:ext cx="11734800" cy="586740"/>
          </a:xfrm>
        </p:spPr>
        <p:txBody>
          <a:bodyPr vert="horz" lIns="91440" tIns="45720" rIns="91440" bIns="45720" rtlCol="0" anchor="ctr">
            <a:noAutofit/>
          </a:bodyPr>
          <a:lstStyle/>
          <a:p>
            <a:r>
              <a:rPr lang="en-US" dirty="0">
                <a:solidFill>
                  <a:schemeClr val="tx1"/>
                </a:solidFill>
              </a:rPr>
              <a:t>Lack of Consensus on Food Deserts</a:t>
            </a:r>
          </a:p>
        </p:txBody>
      </p:sp>
      <p:pic>
        <p:nvPicPr>
          <p:cNvPr id="2" name="Picture 1">
            <a:extLst>
              <a:ext uri="{FF2B5EF4-FFF2-40B4-BE49-F238E27FC236}">
                <a16:creationId xmlns:a16="http://schemas.microsoft.com/office/drawing/2014/main" id="{B0277969-3BA2-2FE3-0FE8-160E7C49043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7000" y="2063050"/>
            <a:ext cx="7289928" cy="990600"/>
          </a:xfrm>
          <a:prstGeom prst="rect">
            <a:avLst/>
          </a:prstGeom>
          <a:noFill/>
        </p:spPr>
      </p:pic>
      <p:pic>
        <p:nvPicPr>
          <p:cNvPr id="5" name="Picture 4">
            <a:extLst>
              <a:ext uri="{FF2B5EF4-FFF2-40B4-BE49-F238E27FC236}">
                <a16:creationId xmlns:a16="http://schemas.microsoft.com/office/drawing/2014/main" id="{EC3B78D2-B54D-A52F-CF79-FAD127FCFC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05525" y="4191000"/>
            <a:ext cx="7239000" cy="2286000"/>
          </a:xfrm>
          <a:prstGeom prst="rect">
            <a:avLst/>
          </a:prstGeom>
        </p:spPr>
      </p:pic>
      <p:sp>
        <p:nvSpPr>
          <p:cNvPr id="6" name="Content Placeholder 2">
            <a:extLst>
              <a:ext uri="{FF2B5EF4-FFF2-40B4-BE49-F238E27FC236}">
                <a16:creationId xmlns:a16="http://schemas.microsoft.com/office/drawing/2014/main" id="{7DBB5333-3675-9755-1E2D-DB4A0C0F66EC}"/>
              </a:ext>
            </a:extLst>
          </p:cNvPr>
          <p:cNvSpPr txBox="1">
            <a:spLocks/>
          </p:cNvSpPr>
          <p:nvPr/>
        </p:nvSpPr>
        <p:spPr>
          <a:xfrm>
            <a:off x="63500" y="2991705"/>
            <a:ext cx="11963400" cy="79559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Views are largely driven by personal experience</a:t>
            </a:r>
          </a:p>
          <a:p>
            <a:r>
              <a:rPr lang="en-US" dirty="0"/>
              <a:t>A huge 73% of those for whom it’s </a:t>
            </a:r>
            <a:r>
              <a:rPr lang="en-US" i="1" dirty="0"/>
              <a:t>very </a:t>
            </a:r>
            <a:r>
              <a:rPr lang="en-US" dirty="0"/>
              <a:t>difficult to get food believe their community lacks access</a:t>
            </a:r>
          </a:p>
          <a:p>
            <a:r>
              <a:rPr lang="en-US" dirty="0"/>
              <a:t>But if it’s very easy to get your own food, then you’re not in a food desert</a:t>
            </a:r>
          </a:p>
        </p:txBody>
      </p:sp>
      <p:sp>
        <p:nvSpPr>
          <p:cNvPr id="7" name="Content Placeholder 2">
            <a:extLst>
              <a:ext uri="{FF2B5EF4-FFF2-40B4-BE49-F238E27FC236}">
                <a16:creationId xmlns:a16="http://schemas.microsoft.com/office/drawing/2014/main" id="{3E9F2449-66D0-7658-E8A3-0419BE67CB33}"/>
              </a:ext>
            </a:extLst>
          </p:cNvPr>
          <p:cNvSpPr txBox="1">
            <a:spLocks/>
          </p:cNvSpPr>
          <p:nvPr/>
        </p:nvSpPr>
        <p:spPr>
          <a:xfrm>
            <a:off x="63500" y="4087455"/>
            <a:ext cx="4648375" cy="79559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Those with moderate hurdles are divided:</a:t>
            </a:r>
          </a:p>
          <a:p>
            <a:pPr lvl="1"/>
            <a:r>
              <a:rPr lang="en-US" dirty="0"/>
              <a:t>Non-Whites and</a:t>
            </a:r>
          </a:p>
          <a:p>
            <a:pPr lvl="1"/>
            <a:r>
              <a:rPr lang="en-US" dirty="0"/>
              <a:t>Whites 55+ tend to be in food deserts, at least somewhat</a:t>
            </a:r>
          </a:p>
          <a:p>
            <a:pPr lvl="1"/>
            <a:r>
              <a:rPr lang="en-US" dirty="0"/>
              <a:t>Young Whites are not.</a:t>
            </a:r>
          </a:p>
        </p:txBody>
      </p:sp>
      <p:sp>
        <p:nvSpPr>
          <p:cNvPr id="8" name="Oval 7">
            <a:extLst>
              <a:ext uri="{FF2B5EF4-FFF2-40B4-BE49-F238E27FC236}">
                <a16:creationId xmlns:a16="http://schemas.microsoft.com/office/drawing/2014/main" id="{60FD3DD2-8775-C873-4C19-9FF0BB86462C}"/>
              </a:ext>
            </a:extLst>
          </p:cNvPr>
          <p:cNvSpPr/>
          <p:nvPr/>
        </p:nvSpPr>
        <p:spPr>
          <a:xfrm>
            <a:off x="4908550" y="4813112"/>
            <a:ext cx="914400" cy="1359088"/>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790A633-3624-AF85-A6C3-567057D72976}"/>
              </a:ext>
            </a:extLst>
          </p:cNvPr>
          <p:cNvSpPr/>
          <p:nvPr/>
        </p:nvSpPr>
        <p:spPr>
          <a:xfrm>
            <a:off x="5926322" y="4367728"/>
            <a:ext cx="5167128" cy="20755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15E0DC5F-39EE-7D94-44D6-988C208166BB}"/>
              </a:ext>
            </a:extLst>
          </p:cNvPr>
          <p:cNvSpPr/>
          <p:nvPr/>
        </p:nvSpPr>
        <p:spPr>
          <a:xfrm>
            <a:off x="10210800" y="4346856"/>
            <a:ext cx="914400" cy="1291944"/>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Right 10">
            <a:extLst>
              <a:ext uri="{FF2B5EF4-FFF2-40B4-BE49-F238E27FC236}">
                <a16:creationId xmlns:a16="http://schemas.microsoft.com/office/drawing/2014/main" id="{2D17CD14-8990-B629-B0ED-0CC342853954}"/>
              </a:ext>
            </a:extLst>
          </p:cNvPr>
          <p:cNvSpPr/>
          <p:nvPr/>
        </p:nvSpPr>
        <p:spPr>
          <a:xfrm rot="12607144">
            <a:off x="6909166" y="5786546"/>
            <a:ext cx="414886" cy="315562"/>
          </a:xfrm>
          <a:prstGeom prst="rightArrow">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A8B3896B-1ED8-35E9-E296-44B98A4A43EC}"/>
              </a:ext>
            </a:extLst>
          </p:cNvPr>
          <p:cNvSpPr/>
          <p:nvPr/>
        </p:nvSpPr>
        <p:spPr>
          <a:xfrm rot="12607144">
            <a:off x="9568106" y="5831125"/>
            <a:ext cx="414886" cy="315562"/>
          </a:xfrm>
          <a:prstGeom prst="rightArrow">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1E1CB7AC-8793-39B2-7D69-C236530CDEBA}"/>
              </a:ext>
            </a:extLst>
          </p:cNvPr>
          <p:cNvSpPr/>
          <p:nvPr/>
        </p:nvSpPr>
        <p:spPr>
          <a:xfrm>
            <a:off x="7559675" y="4367728"/>
            <a:ext cx="914400" cy="1323326"/>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1010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2" presetClass="entr" presetSubtype="4"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childTnLst>
                                </p:cTn>
                              </p:par>
                              <p:par>
                                <p:cTn id="37" presetID="1" presetClass="exit" presetSubtype="0" fill="hold" grpId="1" nodeType="withEffect">
                                  <p:stCondLst>
                                    <p:cond delay="0"/>
                                  </p:stCondLst>
                                  <p:childTnLst>
                                    <p:set>
                                      <p:cBhvr>
                                        <p:cTn id="38" dur="1" fill="hold">
                                          <p:stCondLst>
                                            <p:cond delay="0"/>
                                          </p:stCondLst>
                                        </p:cTn>
                                        <p:tgtEl>
                                          <p:spTgt spid="9"/>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8"/>
                                        </p:tgtEl>
                                        <p:attrNameLst>
                                          <p:attrName>style.visibility</p:attrName>
                                        </p:attrNameLst>
                                      </p:cBhvr>
                                      <p:to>
                                        <p:strVal val="hidden"/>
                                      </p:to>
                                    </p:set>
                                  </p:childTnLst>
                                </p:cTn>
                              </p:par>
                              <p:par>
                                <p:cTn id="41" presetID="2" presetClass="entr" presetSubtype="4"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
                                            <p:txEl>
                                              <p:pRg st="0" end="0"/>
                                            </p:txEl>
                                          </p:spTgt>
                                        </p:tgtEl>
                                        <p:attrNameLst>
                                          <p:attrName>style.visibility</p:attrName>
                                        </p:attrNameLst>
                                      </p:cBhvr>
                                      <p:to>
                                        <p:strVal val="visible"/>
                                      </p:to>
                                    </p:set>
                                  </p:childTnLst>
                                </p:cTn>
                              </p:par>
                              <p:par>
                                <p:cTn id="49" presetID="1" presetClass="exit" presetSubtype="0" fill="hold" grpId="1" nodeType="withEffect">
                                  <p:stCondLst>
                                    <p:cond delay="0"/>
                                  </p:stCondLst>
                                  <p:childTnLst>
                                    <p:set>
                                      <p:cBhvr>
                                        <p:cTn id="50" dur="1" fill="hold">
                                          <p:stCondLst>
                                            <p:cond delay="0"/>
                                          </p:stCondLst>
                                        </p:cTn>
                                        <p:tgtEl>
                                          <p:spTgt spid="10"/>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
                                            <p:txEl>
                                              <p:pRg st="1" end="1"/>
                                            </p:txEl>
                                          </p:spTgt>
                                        </p:tgtEl>
                                        <p:attrNameLst>
                                          <p:attrName>style.visibility</p:attrName>
                                        </p:attrNameLst>
                                      </p:cBhvr>
                                      <p:to>
                                        <p:strVal val="visible"/>
                                      </p:to>
                                    </p:set>
                                  </p:childTnLst>
                                </p:cTn>
                              </p:par>
                              <p:par>
                                <p:cTn id="55" presetID="42" presetClass="entr" presetSubtype="0" fill="hold" grpId="0" nodeType="with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1000"/>
                                        <p:tgtEl>
                                          <p:spTgt spid="11"/>
                                        </p:tgtEl>
                                      </p:cBhvr>
                                    </p:animEffect>
                                    <p:anim calcmode="lin" valueType="num">
                                      <p:cBhvr>
                                        <p:cTn id="58" dur="1000" fill="hold"/>
                                        <p:tgtEl>
                                          <p:spTgt spid="11"/>
                                        </p:tgtEl>
                                        <p:attrNameLst>
                                          <p:attrName>ppt_x</p:attrName>
                                        </p:attrNameLst>
                                      </p:cBhvr>
                                      <p:tavLst>
                                        <p:tav tm="0">
                                          <p:val>
                                            <p:strVal val="#ppt_x"/>
                                          </p:val>
                                        </p:tav>
                                        <p:tav tm="100000">
                                          <p:val>
                                            <p:strVal val="#ppt_x"/>
                                          </p:val>
                                        </p:tav>
                                      </p:tavLst>
                                    </p:anim>
                                    <p:anim calcmode="lin" valueType="num">
                                      <p:cBhvr>
                                        <p:cTn id="5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7">
                                            <p:txEl>
                                              <p:pRg st="2" end="2"/>
                                            </p:txEl>
                                          </p:spTgt>
                                        </p:tgtEl>
                                        <p:attrNameLst>
                                          <p:attrName>style.visibility</p:attrName>
                                        </p:attrNameLst>
                                      </p:cBhvr>
                                      <p:to>
                                        <p:strVal val="visible"/>
                                      </p:to>
                                    </p:set>
                                  </p:childTnLst>
                                </p:cTn>
                              </p:par>
                              <p:par>
                                <p:cTn id="64" presetID="42" presetClass="entr" presetSubtype="0" fill="hold" grpId="0" nodeType="with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fade">
                                      <p:cBhvr>
                                        <p:cTn id="66" dur="1000"/>
                                        <p:tgtEl>
                                          <p:spTgt spid="12"/>
                                        </p:tgtEl>
                                      </p:cBhvr>
                                    </p:animEffect>
                                    <p:anim calcmode="lin" valueType="num">
                                      <p:cBhvr>
                                        <p:cTn id="67" dur="1000" fill="hold"/>
                                        <p:tgtEl>
                                          <p:spTgt spid="12"/>
                                        </p:tgtEl>
                                        <p:attrNameLst>
                                          <p:attrName>ppt_x</p:attrName>
                                        </p:attrNameLst>
                                      </p:cBhvr>
                                      <p:tavLst>
                                        <p:tav tm="0">
                                          <p:val>
                                            <p:strVal val="#ppt_x"/>
                                          </p:val>
                                        </p:tav>
                                        <p:tav tm="100000">
                                          <p:val>
                                            <p:strVal val="#ppt_x"/>
                                          </p:val>
                                        </p:tav>
                                      </p:tavLst>
                                    </p:anim>
                                    <p:anim calcmode="lin" valueType="num">
                                      <p:cBhvr>
                                        <p:cTn id="6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7">
                                            <p:txEl>
                                              <p:pRg st="3" end="3"/>
                                            </p:txEl>
                                          </p:spTgt>
                                        </p:tgtEl>
                                        <p:attrNameLst>
                                          <p:attrName>style.visibility</p:attrName>
                                        </p:attrNameLst>
                                      </p:cBhvr>
                                      <p:to>
                                        <p:strVal val="visible"/>
                                      </p:to>
                                    </p:set>
                                  </p:childTnLst>
                                </p:cTn>
                              </p:par>
                              <p:par>
                                <p:cTn id="73" presetID="2" presetClass="entr" presetSubtype="4" fill="hold" grpId="0" nodeType="withEffect">
                                  <p:stCondLst>
                                    <p:cond delay="0"/>
                                  </p:stCondLst>
                                  <p:childTnLst>
                                    <p:set>
                                      <p:cBhvr>
                                        <p:cTn id="74" dur="1" fill="hold">
                                          <p:stCondLst>
                                            <p:cond delay="0"/>
                                          </p:stCondLst>
                                        </p:cTn>
                                        <p:tgtEl>
                                          <p:spTgt spid="13"/>
                                        </p:tgtEl>
                                        <p:attrNameLst>
                                          <p:attrName>style.visibility</p:attrName>
                                        </p:attrNameLst>
                                      </p:cBhvr>
                                      <p:to>
                                        <p:strVal val="visible"/>
                                      </p:to>
                                    </p:set>
                                    <p:anim calcmode="lin" valueType="num">
                                      <p:cBhvr additive="base">
                                        <p:cTn id="75" dur="500" fill="hold"/>
                                        <p:tgtEl>
                                          <p:spTgt spid="13"/>
                                        </p:tgtEl>
                                        <p:attrNameLst>
                                          <p:attrName>ppt_x</p:attrName>
                                        </p:attrNameLst>
                                      </p:cBhvr>
                                      <p:tavLst>
                                        <p:tav tm="0">
                                          <p:val>
                                            <p:strVal val="#ppt_x"/>
                                          </p:val>
                                        </p:tav>
                                        <p:tav tm="100000">
                                          <p:val>
                                            <p:strVal val="#ppt_x"/>
                                          </p:val>
                                        </p:tav>
                                      </p:tavLst>
                                    </p:anim>
                                    <p:anim calcmode="lin" valueType="num">
                                      <p:cBhvr additive="base">
                                        <p:cTn id="7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uiExpand="1" build="p"/>
      <p:bldP spid="7" grpId="0" uiExpand="1" build="p"/>
      <p:bldP spid="8" grpId="0" animBg="1"/>
      <p:bldP spid="8" grpId="1" animBg="1"/>
      <p:bldP spid="9" grpId="1" animBg="1"/>
      <p:bldP spid="10" grpId="0" animBg="1"/>
      <p:bldP spid="10" grpId="1" animBg="1"/>
      <p:bldP spid="11" grpId="0" animBg="1"/>
      <p:bldP spid="12"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1" y="576010"/>
            <a:ext cx="4648199" cy="4910390"/>
          </a:xfrm>
        </p:spPr>
        <p:txBody>
          <a:bodyPr>
            <a:noAutofit/>
          </a:bodyPr>
          <a:lstStyle/>
          <a:p>
            <a:pPr lvl="0"/>
            <a:r>
              <a:rPr lang="en-US" dirty="0"/>
              <a:t>Perceptions of community access to healthy and affordable food reflect those of the broader population.</a:t>
            </a:r>
          </a:p>
        </p:txBody>
      </p:sp>
      <p:sp>
        <p:nvSpPr>
          <p:cNvPr id="4" name="Slide Number Placeholder 3"/>
          <p:cNvSpPr>
            <a:spLocks noGrp="1"/>
          </p:cNvSpPr>
          <p:nvPr>
            <p:ph type="sldNum" sz="quarter" idx="12"/>
          </p:nvPr>
        </p:nvSpPr>
        <p:spPr>
          <a:xfrm>
            <a:off x="8459972" y="6584350"/>
            <a:ext cx="2133600" cy="2286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Page | </a:t>
            </a:r>
            <a:fld id="{C285602A-04E9-4056-BEF7-4A72165C298E}" type="slidenum">
              <a:rPr kumimoji="0" lang="en-US" sz="1200" b="0" i="0" u="none" strike="noStrike" kern="1200" cap="none" spc="0" normalizeH="0" baseline="0" noProof="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15" name="Title 1">
            <a:extLst>
              <a:ext uri="{FF2B5EF4-FFF2-40B4-BE49-F238E27FC236}">
                <a16:creationId xmlns:a16="http://schemas.microsoft.com/office/drawing/2014/main" id="{8EB6AFBC-F397-4CB9-A631-AB8A206DCA93}"/>
              </a:ext>
            </a:extLst>
          </p:cNvPr>
          <p:cNvSpPr>
            <a:spLocks noGrp="1"/>
          </p:cNvSpPr>
          <p:nvPr>
            <p:ph type="title"/>
          </p:nvPr>
        </p:nvSpPr>
        <p:spPr>
          <a:xfrm>
            <a:off x="76199" y="45050"/>
            <a:ext cx="12039601" cy="586740"/>
          </a:xfrm>
        </p:spPr>
        <p:txBody>
          <a:bodyPr vert="horz" lIns="91440" tIns="45720" rIns="91440" bIns="45720" rtlCol="0" anchor="ctr">
            <a:noAutofit/>
          </a:bodyPr>
          <a:lstStyle/>
          <a:p>
            <a:r>
              <a:rPr lang="en-US" dirty="0">
                <a:solidFill>
                  <a:schemeClr val="tx1"/>
                </a:solidFill>
              </a:rPr>
              <a:t>A Closer Look at Our Ethnic Communities</a:t>
            </a:r>
          </a:p>
        </p:txBody>
      </p:sp>
      <p:pic>
        <p:nvPicPr>
          <p:cNvPr id="5" name="Picture 4">
            <a:extLst>
              <a:ext uri="{FF2B5EF4-FFF2-40B4-BE49-F238E27FC236}">
                <a16:creationId xmlns:a16="http://schemas.microsoft.com/office/drawing/2014/main" id="{40A45BCC-7A47-606E-D0DA-0CC71D9DD78D}"/>
              </a:ext>
            </a:extLst>
          </p:cNvPr>
          <p:cNvPicPr>
            <a:picLocks noChangeAspect="1"/>
          </p:cNvPicPr>
          <p:nvPr/>
        </p:nvPicPr>
        <p:blipFill>
          <a:blip r:embed="rId2"/>
          <a:stretch>
            <a:fillRect/>
          </a:stretch>
        </p:blipFill>
        <p:spPr>
          <a:xfrm>
            <a:off x="4800600" y="762000"/>
            <a:ext cx="7247319" cy="1302085"/>
          </a:xfrm>
          <a:prstGeom prst="rect">
            <a:avLst/>
          </a:prstGeom>
        </p:spPr>
      </p:pic>
    </p:spTree>
    <p:extLst>
      <p:ext uri="{BB962C8B-B14F-4D97-AF65-F5344CB8AC3E}">
        <p14:creationId xmlns:p14="http://schemas.microsoft.com/office/powerpoint/2010/main" val="4220528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DCFB1-C5F1-4634-A495-ED510146A647}"/>
              </a:ext>
            </a:extLst>
          </p:cNvPr>
          <p:cNvSpPr>
            <a:spLocks noGrp="1"/>
          </p:cNvSpPr>
          <p:nvPr>
            <p:ph type="title"/>
          </p:nvPr>
        </p:nvSpPr>
        <p:spPr>
          <a:xfrm>
            <a:off x="1605076" y="2885114"/>
            <a:ext cx="8981848" cy="533400"/>
          </a:xfrm>
        </p:spPr>
        <p:txBody>
          <a:bodyPr>
            <a:noAutofit/>
          </a:bodyPr>
          <a:lstStyle/>
          <a:p>
            <a:r>
              <a:rPr lang="en-US" sz="4400" dirty="0">
                <a:solidFill>
                  <a:schemeClr val="tx1"/>
                </a:solidFill>
              </a:rPr>
              <a:t>How Serious is Food Insecurity?</a:t>
            </a:r>
          </a:p>
        </p:txBody>
      </p:sp>
      <p:sp>
        <p:nvSpPr>
          <p:cNvPr id="4" name="Slide Number Placeholder 3">
            <a:extLst>
              <a:ext uri="{FF2B5EF4-FFF2-40B4-BE49-F238E27FC236}">
                <a16:creationId xmlns:a16="http://schemas.microsoft.com/office/drawing/2014/main" id="{27E86D33-16E5-4EB7-BEAB-5869A14933F0}"/>
              </a:ext>
            </a:extLst>
          </p:cNvPr>
          <p:cNvSpPr>
            <a:spLocks noGrp="1"/>
          </p:cNvSpPr>
          <p:nvPr>
            <p:ph type="sldNum" sz="quarter" idx="12"/>
          </p:nvPr>
        </p:nvSpPr>
        <p:spPr/>
        <p:txBody>
          <a:bodyPr/>
          <a:lstStyle/>
          <a:p>
            <a:r>
              <a:rPr lang="en-US" dirty="0"/>
              <a:t>Page | </a:t>
            </a:r>
            <a:fld id="{C285602A-04E9-4056-BEF7-4A72165C298E}" type="slidenum">
              <a:rPr lang="en-US" smtClean="0"/>
              <a:pPr/>
              <a:t>12</a:t>
            </a:fld>
            <a:endParaRPr lang="en-US" dirty="0"/>
          </a:p>
        </p:txBody>
      </p:sp>
    </p:spTree>
    <p:extLst>
      <p:ext uri="{BB962C8B-B14F-4D97-AF65-F5344CB8AC3E}">
        <p14:creationId xmlns:p14="http://schemas.microsoft.com/office/powerpoint/2010/main" val="387556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76010"/>
            <a:ext cx="11963400" cy="795590"/>
          </a:xfrm>
        </p:spPr>
        <p:txBody>
          <a:bodyPr>
            <a:noAutofit/>
          </a:bodyPr>
          <a:lstStyle/>
          <a:p>
            <a:r>
              <a:rPr lang="en-US" dirty="0"/>
              <a:t>And nearly half say it’s </a:t>
            </a:r>
            <a:r>
              <a:rPr lang="en-US" i="1" dirty="0"/>
              <a:t>very </a:t>
            </a:r>
            <a:r>
              <a:rPr lang="en-US" dirty="0"/>
              <a:t>or </a:t>
            </a:r>
            <a:r>
              <a:rPr lang="en-US" i="1" dirty="0"/>
              <a:t>extremely</a:t>
            </a:r>
            <a:r>
              <a:rPr lang="en-US" dirty="0"/>
              <a:t> serious</a:t>
            </a:r>
          </a:p>
          <a:p>
            <a:r>
              <a:rPr lang="en-US" dirty="0"/>
              <a:t>Just 16% think it’s </a:t>
            </a:r>
            <a:r>
              <a:rPr lang="en-US" i="1" dirty="0"/>
              <a:t>not that </a:t>
            </a:r>
            <a:r>
              <a:rPr lang="en-US" dirty="0"/>
              <a:t>or </a:t>
            </a:r>
            <a:r>
              <a:rPr lang="en-US" i="1" dirty="0"/>
              <a:t>not at all</a:t>
            </a:r>
            <a:r>
              <a:rPr lang="en-US" dirty="0"/>
              <a:t> serious</a:t>
            </a:r>
          </a:p>
        </p:txBody>
      </p:sp>
      <p:sp>
        <p:nvSpPr>
          <p:cNvPr id="4" name="Slide Number Placeholder 3"/>
          <p:cNvSpPr>
            <a:spLocks noGrp="1"/>
          </p:cNvSpPr>
          <p:nvPr>
            <p:ph type="sldNum" sz="quarter" idx="12"/>
          </p:nvPr>
        </p:nvSpPr>
        <p:spPr>
          <a:xfrm>
            <a:off x="8459972" y="6584350"/>
            <a:ext cx="2133600" cy="2286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Page | </a:t>
            </a:r>
            <a:fld id="{C285602A-04E9-4056-BEF7-4A72165C298E}" type="slidenum">
              <a:rPr kumimoji="0" lang="en-US" sz="1200" b="0" i="0" u="none" strike="noStrike" kern="1200" cap="none" spc="0" normalizeH="0" baseline="0" noProof="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15" name="Title 1">
            <a:extLst>
              <a:ext uri="{FF2B5EF4-FFF2-40B4-BE49-F238E27FC236}">
                <a16:creationId xmlns:a16="http://schemas.microsoft.com/office/drawing/2014/main" id="{8EB6AFBC-F397-4CB9-A631-AB8A206DCA93}"/>
              </a:ext>
            </a:extLst>
          </p:cNvPr>
          <p:cNvSpPr>
            <a:spLocks noGrp="1"/>
          </p:cNvSpPr>
          <p:nvPr>
            <p:ph type="title"/>
          </p:nvPr>
        </p:nvSpPr>
        <p:spPr>
          <a:xfrm>
            <a:off x="228600" y="45050"/>
            <a:ext cx="11734800" cy="586740"/>
          </a:xfrm>
        </p:spPr>
        <p:txBody>
          <a:bodyPr vert="horz" lIns="91440" tIns="45720" rIns="91440" bIns="45720" rtlCol="0" anchor="ctr">
            <a:noAutofit/>
          </a:bodyPr>
          <a:lstStyle/>
          <a:p>
            <a:r>
              <a:rPr lang="en-US" dirty="0">
                <a:solidFill>
                  <a:schemeClr val="tx1"/>
                </a:solidFill>
              </a:rPr>
              <a:t>A Wide Majority Think Food Insecurity is a Problem Locally</a:t>
            </a:r>
          </a:p>
        </p:txBody>
      </p:sp>
      <p:pic>
        <p:nvPicPr>
          <p:cNvPr id="8" name="Picture 7">
            <a:extLst>
              <a:ext uri="{FF2B5EF4-FFF2-40B4-BE49-F238E27FC236}">
                <a16:creationId xmlns:a16="http://schemas.microsoft.com/office/drawing/2014/main" id="{D807D890-96A2-AC4F-85F5-6A10755C68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7400" y="1371600"/>
            <a:ext cx="7845425" cy="1066800"/>
          </a:xfrm>
          <a:prstGeom prst="rect">
            <a:avLst/>
          </a:prstGeom>
          <a:noFill/>
        </p:spPr>
      </p:pic>
      <p:sp>
        <p:nvSpPr>
          <p:cNvPr id="10" name="Content Placeholder 2">
            <a:extLst>
              <a:ext uri="{FF2B5EF4-FFF2-40B4-BE49-F238E27FC236}">
                <a16:creationId xmlns:a16="http://schemas.microsoft.com/office/drawing/2014/main" id="{88EEC6C3-2C6F-2A12-2635-B5D1C4FEFFBA}"/>
              </a:ext>
            </a:extLst>
          </p:cNvPr>
          <p:cNvSpPr txBox="1">
            <a:spLocks/>
          </p:cNvSpPr>
          <p:nvPr/>
        </p:nvSpPr>
        <p:spPr>
          <a:xfrm>
            <a:off x="76200" y="2404810"/>
            <a:ext cx="11963400" cy="79559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Views on the problem’s severity mainly come down – again -- to personal experience</a:t>
            </a:r>
          </a:p>
          <a:p>
            <a:r>
              <a:rPr lang="en-US" dirty="0"/>
              <a:t>The easier it is for a resident to get healthy/affordable food, the less likely they are to see food insecurity as a serious problem and vice versa</a:t>
            </a:r>
          </a:p>
          <a:p>
            <a:pPr lvl="1"/>
            <a:r>
              <a:rPr lang="en-US" dirty="0"/>
              <a:t>And 3/4 who find it </a:t>
            </a:r>
            <a:r>
              <a:rPr lang="en-US" i="1" dirty="0"/>
              <a:t>very</a:t>
            </a:r>
            <a:r>
              <a:rPr lang="en-US" dirty="0"/>
              <a:t> difficult to get nutritious food think food insecurity is </a:t>
            </a:r>
            <a:r>
              <a:rPr lang="en-US" i="1" dirty="0"/>
              <a:t>extremely</a:t>
            </a:r>
            <a:r>
              <a:rPr lang="en-US" dirty="0"/>
              <a:t> serious.</a:t>
            </a:r>
          </a:p>
        </p:txBody>
      </p:sp>
      <p:pic>
        <p:nvPicPr>
          <p:cNvPr id="11" name="Picture 10">
            <a:extLst>
              <a:ext uri="{FF2B5EF4-FFF2-40B4-BE49-F238E27FC236}">
                <a16:creationId xmlns:a16="http://schemas.microsoft.com/office/drawing/2014/main" id="{5CB80583-9DD9-4D24-FCC3-A1C18DA4766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3185" y="3962400"/>
            <a:ext cx="5606415" cy="2467610"/>
          </a:xfrm>
          <a:prstGeom prst="rect">
            <a:avLst/>
          </a:prstGeom>
          <a:noFill/>
        </p:spPr>
      </p:pic>
      <p:sp>
        <p:nvSpPr>
          <p:cNvPr id="2" name="Content Placeholder 2">
            <a:extLst>
              <a:ext uri="{FF2B5EF4-FFF2-40B4-BE49-F238E27FC236}">
                <a16:creationId xmlns:a16="http://schemas.microsoft.com/office/drawing/2014/main" id="{C9DB5AE9-7BC2-2AF1-9250-269EC0DF5B8B}"/>
              </a:ext>
            </a:extLst>
          </p:cNvPr>
          <p:cNvSpPr txBox="1">
            <a:spLocks/>
          </p:cNvSpPr>
          <p:nvPr/>
        </p:nvSpPr>
        <p:spPr>
          <a:xfrm>
            <a:off x="76200" y="3789110"/>
            <a:ext cx="5943600" cy="79559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That said, even those who have no problem getting their own food generally see food insecurity in San Diego as somewhat serious.</a:t>
            </a:r>
          </a:p>
        </p:txBody>
      </p:sp>
    </p:spTree>
    <p:extLst>
      <p:ext uri="{BB962C8B-B14F-4D97-AF65-F5344CB8AC3E}">
        <p14:creationId xmlns:p14="http://schemas.microsoft.com/office/powerpoint/2010/main" val="3676822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0" grpId="0" uiExpand="1" build="p"/>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76010"/>
            <a:ext cx="5410200" cy="5900990"/>
          </a:xfrm>
        </p:spPr>
        <p:txBody>
          <a:bodyPr>
            <a:noAutofit/>
          </a:bodyPr>
          <a:lstStyle/>
          <a:p>
            <a:r>
              <a:rPr lang="en-US" dirty="0"/>
              <a:t>Most living in one believe food insecurity is at least a </a:t>
            </a:r>
            <a:r>
              <a:rPr lang="en-US" i="1" dirty="0"/>
              <a:t>very</a:t>
            </a:r>
            <a:r>
              <a:rPr lang="en-US" dirty="0"/>
              <a:t> serious problem</a:t>
            </a:r>
          </a:p>
          <a:p>
            <a:pPr lvl="1"/>
            <a:r>
              <a:rPr lang="en-US" dirty="0"/>
              <a:t>Sentiment is less intense among those who believe their neighbors have easy access to food</a:t>
            </a:r>
          </a:p>
          <a:p>
            <a:r>
              <a:rPr lang="en-US" dirty="0"/>
              <a:t>Women are far more likely to feel food insecurity has reached critical levels</a:t>
            </a:r>
          </a:p>
          <a:p>
            <a:r>
              <a:rPr lang="en-US" dirty="0"/>
              <a:t>Whites and AAPI residents tend to think the problem is less severe</a:t>
            </a:r>
          </a:p>
        </p:txBody>
      </p:sp>
      <p:sp>
        <p:nvSpPr>
          <p:cNvPr id="4" name="Slide Number Placeholder 3"/>
          <p:cNvSpPr>
            <a:spLocks noGrp="1"/>
          </p:cNvSpPr>
          <p:nvPr>
            <p:ph type="sldNum" sz="quarter" idx="12"/>
          </p:nvPr>
        </p:nvSpPr>
        <p:spPr>
          <a:xfrm>
            <a:off x="8459972" y="6584350"/>
            <a:ext cx="2133600" cy="2286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Page | </a:t>
            </a:r>
            <a:fld id="{C285602A-04E9-4056-BEF7-4A72165C298E}" type="slidenum">
              <a:rPr kumimoji="0" lang="en-US" sz="1200" b="0" i="0" u="none" strike="noStrike" kern="1200" cap="none" spc="0" normalizeH="0" baseline="0" noProof="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15" name="Title 1">
            <a:extLst>
              <a:ext uri="{FF2B5EF4-FFF2-40B4-BE49-F238E27FC236}">
                <a16:creationId xmlns:a16="http://schemas.microsoft.com/office/drawing/2014/main" id="{8EB6AFBC-F397-4CB9-A631-AB8A206DCA93}"/>
              </a:ext>
            </a:extLst>
          </p:cNvPr>
          <p:cNvSpPr>
            <a:spLocks noGrp="1"/>
          </p:cNvSpPr>
          <p:nvPr>
            <p:ph type="title"/>
          </p:nvPr>
        </p:nvSpPr>
        <p:spPr>
          <a:xfrm>
            <a:off x="228600" y="45050"/>
            <a:ext cx="11734800" cy="586740"/>
          </a:xfrm>
        </p:spPr>
        <p:txBody>
          <a:bodyPr vert="horz" lIns="91440" tIns="45720" rIns="91440" bIns="45720" rtlCol="0" anchor="ctr">
            <a:noAutofit/>
          </a:bodyPr>
          <a:lstStyle/>
          <a:p>
            <a:r>
              <a:rPr lang="en-US" dirty="0">
                <a:solidFill>
                  <a:schemeClr val="tx1"/>
                </a:solidFill>
              </a:rPr>
              <a:t>Food Deserts also Play an Important Role</a:t>
            </a:r>
          </a:p>
        </p:txBody>
      </p:sp>
      <p:pic>
        <p:nvPicPr>
          <p:cNvPr id="2" name="Picture 1" descr="Chart, bar chart&#10;&#10;Description automatically generated">
            <a:extLst>
              <a:ext uri="{FF2B5EF4-FFF2-40B4-BE49-F238E27FC236}">
                <a16:creationId xmlns:a16="http://schemas.microsoft.com/office/drawing/2014/main" id="{62391F94-64BF-42DD-D2F9-7E2D05DA7D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2600" y="631790"/>
            <a:ext cx="6548535" cy="2534758"/>
          </a:xfrm>
          <a:prstGeom prst="rect">
            <a:avLst/>
          </a:prstGeom>
        </p:spPr>
      </p:pic>
      <p:pic>
        <p:nvPicPr>
          <p:cNvPr id="5" name="Picture 4" descr="Chart&#10;&#10;Description automatically generated">
            <a:extLst>
              <a:ext uri="{FF2B5EF4-FFF2-40B4-BE49-F238E27FC236}">
                <a16:creationId xmlns:a16="http://schemas.microsoft.com/office/drawing/2014/main" id="{B11A5A81-12CA-0D1D-5EEB-19EA4D9D53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94286" y="3352800"/>
            <a:ext cx="3269114" cy="2490212"/>
          </a:xfrm>
          <a:prstGeom prst="rect">
            <a:avLst/>
          </a:prstGeom>
        </p:spPr>
      </p:pic>
      <p:sp>
        <p:nvSpPr>
          <p:cNvPr id="6" name="Oval 5">
            <a:extLst>
              <a:ext uri="{FF2B5EF4-FFF2-40B4-BE49-F238E27FC236}">
                <a16:creationId xmlns:a16="http://schemas.microsoft.com/office/drawing/2014/main" id="{727C9E24-9369-101F-1B4D-97D4C3994E2D}"/>
              </a:ext>
            </a:extLst>
          </p:cNvPr>
          <p:cNvSpPr/>
          <p:nvPr/>
        </p:nvSpPr>
        <p:spPr>
          <a:xfrm>
            <a:off x="10071122" y="3519475"/>
            <a:ext cx="831273" cy="1174495"/>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4407C426-7E3C-175C-6E88-90A17FF991E2}"/>
              </a:ext>
            </a:extLst>
          </p:cNvPr>
          <p:cNvSpPr txBox="1">
            <a:spLocks/>
          </p:cNvSpPr>
          <p:nvPr/>
        </p:nvSpPr>
        <p:spPr>
          <a:xfrm>
            <a:off x="76200" y="3560510"/>
            <a:ext cx="8534400" cy="590099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Cost of living weighs on the minds of some</a:t>
            </a:r>
          </a:p>
          <a:p>
            <a:pPr lvl="1"/>
            <a:r>
              <a:rPr lang="en-US" dirty="0"/>
              <a:t>Of those saying it’s the county’s most important issue, 43% believe food insecurity is </a:t>
            </a:r>
            <a:r>
              <a:rPr lang="en-US" i="1" dirty="0"/>
              <a:t>extremely</a:t>
            </a:r>
            <a:r>
              <a:rPr lang="en-US" dirty="0"/>
              <a:t> serious</a:t>
            </a:r>
          </a:p>
          <a:p>
            <a:r>
              <a:rPr lang="en-US" dirty="0"/>
              <a:t>Registered voters also typically think it’s a bigger problem.</a:t>
            </a:r>
          </a:p>
        </p:txBody>
      </p:sp>
      <p:sp>
        <p:nvSpPr>
          <p:cNvPr id="8" name="Oval 7">
            <a:extLst>
              <a:ext uri="{FF2B5EF4-FFF2-40B4-BE49-F238E27FC236}">
                <a16:creationId xmlns:a16="http://schemas.microsoft.com/office/drawing/2014/main" id="{1FDBCB60-C765-E660-1158-ADA9A7B781C5}"/>
              </a:ext>
            </a:extLst>
          </p:cNvPr>
          <p:cNvSpPr/>
          <p:nvPr/>
        </p:nvSpPr>
        <p:spPr>
          <a:xfrm>
            <a:off x="5730848" y="812800"/>
            <a:ext cx="755703" cy="16256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8F6F960-699C-2B0A-A41D-7A8DD7D11360}"/>
              </a:ext>
            </a:extLst>
          </p:cNvPr>
          <p:cNvSpPr/>
          <p:nvPr/>
        </p:nvSpPr>
        <p:spPr>
          <a:xfrm>
            <a:off x="6832547" y="812800"/>
            <a:ext cx="755703" cy="13208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3400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2" presetClass="entr" presetSubtype="4"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anim calcmode="lin" valueType="num">
                                      <p:cBhvr additive="base">
                                        <p:cTn id="9" dur="500" fill="hold"/>
                                        <p:tgtEl>
                                          <p:spTgt spid="8"/>
                                        </p:tgtEl>
                                        <p:attrNameLst>
                                          <p:attrName>ppt_x</p:attrName>
                                        </p:attrNameLst>
                                      </p:cBhvr>
                                      <p:tavLst>
                                        <p:tav tm="0">
                                          <p:val>
                                            <p:strVal val="#ppt_x"/>
                                          </p:val>
                                        </p:tav>
                                        <p:tav tm="100000">
                                          <p:val>
                                            <p:strVal val="#ppt_x"/>
                                          </p:val>
                                        </p:tav>
                                      </p:tavLst>
                                    </p:anim>
                                    <p:anim calcmode="lin" valueType="num">
                                      <p:cBhvr additive="base">
                                        <p:cTn id="10" dur="500" fill="hold"/>
                                        <p:tgtEl>
                                          <p:spTgt spid="8"/>
                                        </p:tgtEl>
                                        <p:attrNameLst>
                                          <p:attrName>ppt_y</p:attrName>
                                        </p:attrNameLst>
                                      </p:cBhvr>
                                      <p:tavLst>
                                        <p:tav tm="0">
                                          <p:val>
                                            <p:strVal val="1+#ppt_h/2"/>
                                          </p:val>
                                        </p:tav>
                                        <p:tav tm="100000">
                                          <p:val>
                                            <p:strVal val="#ppt_y"/>
                                          </p:val>
                                        </p:tav>
                                      </p:tavLst>
                                    </p:anim>
                                  </p:childTnLst>
                                </p:cTn>
                              </p:par>
                              <p:par>
                                <p:cTn id="11" presetID="2" presetClass="entr" presetSubtype="4" fill="hold" grpId="0" nodeType="withEffect">
                                  <p:stCondLst>
                                    <p:cond delay="200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2" presetClass="entr" presetSubtype="4"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par>
                                <p:cTn id="27" presetID="1" presetClass="entr" presetSubtype="0" fill="hold"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uiExpand="1" build="p"/>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90C91B4-1285-859C-8429-3AD5FE00D85E}"/>
              </a:ext>
            </a:extLst>
          </p:cNvPr>
          <p:cNvPicPr>
            <a:picLocks noChangeAspect="1"/>
          </p:cNvPicPr>
          <p:nvPr/>
        </p:nvPicPr>
        <p:blipFill>
          <a:blip r:embed="rId2"/>
          <a:stretch>
            <a:fillRect/>
          </a:stretch>
        </p:blipFill>
        <p:spPr>
          <a:xfrm>
            <a:off x="4937696" y="692438"/>
            <a:ext cx="7029064" cy="1441162"/>
          </a:xfrm>
          <a:prstGeom prst="rect">
            <a:avLst/>
          </a:prstGeom>
        </p:spPr>
      </p:pic>
      <p:sp>
        <p:nvSpPr>
          <p:cNvPr id="3" name="Content Placeholder 2"/>
          <p:cNvSpPr>
            <a:spLocks noGrp="1"/>
          </p:cNvSpPr>
          <p:nvPr>
            <p:ph idx="1"/>
          </p:nvPr>
        </p:nvSpPr>
        <p:spPr>
          <a:xfrm>
            <a:off x="76201" y="576010"/>
            <a:ext cx="4788426" cy="4910390"/>
          </a:xfrm>
        </p:spPr>
        <p:txBody>
          <a:bodyPr>
            <a:noAutofit/>
          </a:bodyPr>
          <a:lstStyle/>
          <a:p>
            <a:pPr lvl="0"/>
            <a:r>
              <a:rPr lang="en-US" dirty="0"/>
              <a:t>The AAPI community regards food insecurity as less serious</a:t>
            </a:r>
          </a:p>
          <a:p>
            <a:pPr lvl="0"/>
            <a:r>
              <a:rPr lang="en-US" dirty="0"/>
              <a:t>African Americans see food insecurity as more serious</a:t>
            </a:r>
          </a:p>
          <a:p>
            <a:pPr lvl="0"/>
            <a:r>
              <a:rPr lang="en-US" dirty="0"/>
              <a:t>Perceptions among Latinos are in-line with those of the larger population.</a:t>
            </a:r>
          </a:p>
        </p:txBody>
      </p:sp>
      <p:sp>
        <p:nvSpPr>
          <p:cNvPr id="4" name="Slide Number Placeholder 3"/>
          <p:cNvSpPr>
            <a:spLocks noGrp="1"/>
          </p:cNvSpPr>
          <p:nvPr>
            <p:ph type="sldNum" sz="quarter" idx="12"/>
          </p:nvPr>
        </p:nvSpPr>
        <p:spPr>
          <a:xfrm>
            <a:off x="8459972" y="6584350"/>
            <a:ext cx="2133600" cy="2286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Page | </a:t>
            </a:r>
            <a:fld id="{C285602A-04E9-4056-BEF7-4A72165C298E}" type="slidenum">
              <a:rPr kumimoji="0" lang="en-US" sz="1200" b="0" i="0" u="none" strike="noStrike" kern="1200" cap="none" spc="0" normalizeH="0" baseline="0" noProof="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15" name="Title 1">
            <a:extLst>
              <a:ext uri="{FF2B5EF4-FFF2-40B4-BE49-F238E27FC236}">
                <a16:creationId xmlns:a16="http://schemas.microsoft.com/office/drawing/2014/main" id="{8EB6AFBC-F397-4CB9-A631-AB8A206DCA93}"/>
              </a:ext>
            </a:extLst>
          </p:cNvPr>
          <p:cNvSpPr>
            <a:spLocks noGrp="1"/>
          </p:cNvSpPr>
          <p:nvPr>
            <p:ph type="title"/>
          </p:nvPr>
        </p:nvSpPr>
        <p:spPr>
          <a:xfrm>
            <a:off x="76199" y="45050"/>
            <a:ext cx="12039601" cy="586740"/>
          </a:xfrm>
        </p:spPr>
        <p:txBody>
          <a:bodyPr vert="horz" lIns="91440" tIns="45720" rIns="91440" bIns="45720" rtlCol="0" anchor="ctr">
            <a:noAutofit/>
          </a:bodyPr>
          <a:lstStyle/>
          <a:p>
            <a:r>
              <a:rPr lang="en-US" dirty="0">
                <a:solidFill>
                  <a:schemeClr val="tx1"/>
                </a:solidFill>
              </a:rPr>
              <a:t>A Closer Look at Our Ethnic Communities</a:t>
            </a:r>
          </a:p>
        </p:txBody>
      </p:sp>
      <p:sp>
        <p:nvSpPr>
          <p:cNvPr id="6" name="Oval 5">
            <a:extLst>
              <a:ext uri="{FF2B5EF4-FFF2-40B4-BE49-F238E27FC236}">
                <a16:creationId xmlns:a16="http://schemas.microsoft.com/office/drawing/2014/main" id="{10C09E39-B69B-B034-FA25-31DCC4AB5877}"/>
              </a:ext>
            </a:extLst>
          </p:cNvPr>
          <p:cNvSpPr/>
          <p:nvPr/>
        </p:nvSpPr>
        <p:spPr>
          <a:xfrm>
            <a:off x="9967084" y="889808"/>
            <a:ext cx="694338" cy="45113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46915FF8-B6F2-458A-643D-0D28C02588BB}"/>
              </a:ext>
            </a:extLst>
          </p:cNvPr>
          <p:cNvSpPr/>
          <p:nvPr/>
        </p:nvSpPr>
        <p:spPr>
          <a:xfrm>
            <a:off x="10633150" y="1499942"/>
            <a:ext cx="694338" cy="65500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8807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2" presetClass="entr" presetSubtype="4"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 calcmode="lin" valueType="num">
                                      <p:cBhvr additive="base">
                                        <p:cTn id="9" dur="500" fill="hold"/>
                                        <p:tgtEl>
                                          <p:spTgt spid="2"/>
                                        </p:tgtEl>
                                        <p:attrNameLst>
                                          <p:attrName>ppt_x</p:attrName>
                                        </p:attrNameLst>
                                      </p:cBhvr>
                                      <p:tavLst>
                                        <p:tav tm="0">
                                          <p:val>
                                            <p:strVal val="#ppt_x"/>
                                          </p:val>
                                        </p:tav>
                                        <p:tav tm="100000">
                                          <p:val>
                                            <p:strVal val="#ppt_x"/>
                                          </p:val>
                                        </p:tav>
                                      </p:tavLst>
                                    </p:anim>
                                    <p:anim calcmode="lin" valueType="num">
                                      <p:cBhvr additive="base">
                                        <p:cTn id="1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DCFB1-C5F1-4634-A495-ED510146A647}"/>
              </a:ext>
            </a:extLst>
          </p:cNvPr>
          <p:cNvSpPr>
            <a:spLocks noGrp="1"/>
          </p:cNvSpPr>
          <p:nvPr>
            <p:ph type="title"/>
          </p:nvPr>
        </p:nvSpPr>
        <p:spPr>
          <a:xfrm>
            <a:off x="1605076" y="2885114"/>
            <a:ext cx="8981848" cy="533400"/>
          </a:xfrm>
        </p:spPr>
        <p:txBody>
          <a:bodyPr>
            <a:noAutofit/>
          </a:bodyPr>
          <a:lstStyle/>
          <a:p>
            <a:r>
              <a:rPr lang="en-US" sz="4400" dirty="0">
                <a:solidFill>
                  <a:schemeClr val="tx1"/>
                </a:solidFill>
              </a:rPr>
              <a:t>What Should Government Do?</a:t>
            </a:r>
          </a:p>
        </p:txBody>
      </p:sp>
      <p:sp>
        <p:nvSpPr>
          <p:cNvPr id="4" name="Slide Number Placeholder 3">
            <a:extLst>
              <a:ext uri="{FF2B5EF4-FFF2-40B4-BE49-F238E27FC236}">
                <a16:creationId xmlns:a16="http://schemas.microsoft.com/office/drawing/2014/main" id="{27E86D33-16E5-4EB7-BEAB-5869A14933F0}"/>
              </a:ext>
            </a:extLst>
          </p:cNvPr>
          <p:cNvSpPr>
            <a:spLocks noGrp="1"/>
          </p:cNvSpPr>
          <p:nvPr>
            <p:ph type="sldNum" sz="quarter" idx="12"/>
          </p:nvPr>
        </p:nvSpPr>
        <p:spPr/>
        <p:txBody>
          <a:bodyPr/>
          <a:lstStyle/>
          <a:p>
            <a:r>
              <a:rPr lang="en-US" dirty="0"/>
              <a:t>Page | </a:t>
            </a:r>
            <a:fld id="{C285602A-04E9-4056-BEF7-4A72165C298E}" type="slidenum">
              <a:rPr lang="en-US" smtClean="0"/>
              <a:pPr/>
              <a:t>16</a:t>
            </a:fld>
            <a:endParaRPr lang="en-US" dirty="0"/>
          </a:p>
        </p:txBody>
      </p:sp>
    </p:spTree>
    <p:extLst>
      <p:ext uri="{BB962C8B-B14F-4D97-AF65-F5344CB8AC3E}">
        <p14:creationId xmlns:p14="http://schemas.microsoft.com/office/powerpoint/2010/main" val="2170461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76010"/>
            <a:ext cx="8458200" cy="795590"/>
          </a:xfrm>
        </p:spPr>
        <p:txBody>
          <a:bodyPr>
            <a:noAutofit/>
          </a:bodyPr>
          <a:lstStyle/>
          <a:p>
            <a:r>
              <a:rPr lang="en-US" dirty="0"/>
              <a:t>Free school meals for all children is most popular</a:t>
            </a:r>
          </a:p>
          <a:p>
            <a:pPr lvl="1"/>
            <a:r>
              <a:rPr lang="en-US" dirty="0"/>
              <a:t>But not a clear-cut standout</a:t>
            </a:r>
          </a:p>
          <a:p>
            <a:pPr lvl="1"/>
            <a:r>
              <a:rPr lang="en-US" dirty="0"/>
              <a:t>Favorite among AAPI residents</a:t>
            </a:r>
          </a:p>
          <a:p>
            <a:r>
              <a:rPr lang="en-US" dirty="0"/>
              <a:t>16% want to extend COVID-era SNAP benefits</a:t>
            </a:r>
          </a:p>
          <a:p>
            <a:pPr lvl="1"/>
            <a:r>
              <a:rPr lang="en-US" dirty="0"/>
              <a:t>Latinos are bigger fans of this approach</a:t>
            </a:r>
          </a:p>
          <a:p>
            <a:r>
              <a:rPr lang="en-US" dirty="0"/>
              <a:t>Enhanced child tax credits are the choice of 13%</a:t>
            </a:r>
          </a:p>
          <a:p>
            <a:pPr lvl="1"/>
            <a:r>
              <a:rPr lang="en-US" dirty="0"/>
              <a:t>Much more appealing to those 40 or younger</a:t>
            </a:r>
          </a:p>
          <a:p>
            <a:r>
              <a:rPr lang="en-US" dirty="0"/>
              <a:t>9% would like to see extra WIC benefits</a:t>
            </a:r>
          </a:p>
          <a:p>
            <a:pPr lvl="1"/>
            <a:r>
              <a:rPr lang="en-US" dirty="0"/>
              <a:t>2x as many folks in City Heights, the College Area, and La Mesa back this</a:t>
            </a:r>
          </a:p>
          <a:p>
            <a:r>
              <a:rPr lang="en-US" dirty="0"/>
              <a:t>Another 9% feel increasing annual funding for food banks is best</a:t>
            </a:r>
          </a:p>
          <a:p>
            <a:r>
              <a:rPr lang="en-US" dirty="0"/>
              <a:t>14% don’t think any of the proposals will work</a:t>
            </a:r>
          </a:p>
          <a:p>
            <a:pPr lvl="1"/>
            <a:r>
              <a:rPr lang="en-US" dirty="0"/>
              <a:t>Non-Democrats dealing with serious financial hardship are 2x as likely to reject all the proposals.</a:t>
            </a:r>
          </a:p>
        </p:txBody>
      </p:sp>
      <p:sp>
        <p:nvSpPr>
          <p:cNvPr id="4" name="Slide Number Placeholder 3"/>
          <p:cNvSpPr>
            <a:spLocks noGrp="1"/>
          </p:cNvSpPr>
          <p:nvPr>
            <p:ph type="sldNum" sz="quarter" idx="12"/>
          </p:nvPr>
        </p:nvSpPr>
        <p:spPr>
          <a:xfrm>
            <a:off x="8459972" y="6584350"/>
            <a:ext cx="2133600" cy="2286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Page | </a:t>
            </a:r>
            <a:fld id="{C285602A-04E9-4056-BEF7-4A72165C298E}" type="slidenum">
              <a:rPr kumimoji="0" lang="en-US" sz="1200" b="0" i="0" u="none" strike="noStrike" kern="1200" cap="none" spc="0" normalizeH="0" baseline="0" noProof="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15" name="Title 1">
            <a:extLst>
              <a:ext uri="{FF2B5EF4-FFF2-40B4-BE49-F238E27FC236}">
                <a16:creationId xmlns:a16="http://schemas.microsoft.com/office/drawing/2014/main" id="{8EB6AFBC-F397-4CB9-A631-AB8A206DCA93}"/>
              </a:ext>
            </a:extLst>
          </p:cNvPr>
          <p:cNvSpPr>
            <a:spLocks noGrp="1"/>
          </p:cNvSpPr>
          <p:nvPr>
            <p:ph type="title"/>
          </p:nvPr>
        </p:nvSpPr>
        <p:spPr>
          <a:xfrm>
            <a:off x="228600" y="45050"/>
            <a:ext cx="11734800" cy="586740"/>
          </a:xfrm>
        </p:spPr>
        <p:txBody>
          <a:bodyPr vert="horz" lIns="91440" tIns="45720" rIns="91440" bIns="45720" rtlCol="0" anchor="ctr">
            <a:noAutofit/>
          </a:bodyPr>
          <a:lstStyle/>
          <a:p>
            <a:r>
              <a:rPr lang="en-US" dirty="0">
                <a:solidFill>
                  <a:schemeClr val="tx1"/>
                </a:solidFill>
              </a:rPr>
              <a:t>Three-Quarters Want Government Action</a:t>
            </a:r>
          </a:p>
        </p:txBody>
      </p:sp>
      <p:pic>
        <p:nvPicPr>
          <p:cNvPr id="2" name="Picture 1">
            <a:extLst>
              <a:ext uri="{FF2B5EF4-FFF2-40B4-BE49-F238E27FC236}">
                <a16:creationId xmlns:a16="http://schemas.microsoft.com/office/drawing/2014/main" id="{611B696B-158C-32B7-A381-F91E72DEC54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39200" y="631790"/>
            <a:ext cx="3276600" cy="4330782"/>
          </a:xfrm>
          <a:prstGeom prst="rect">
            <a:avLst/>
          </a:prstGeom>
          <a:noFill/>
        </p:spPr>
      </p:pic>
      <p:sp>
        <p:nvSpPr>
          <p:cNvPr id="5" name="Rectangle 4">
            <a:extLst>
              <a:ext uri="{FF2B5EF4-FFF2-40B4-BE49-F238E27FC236}">
                <a16:creationId xmlns:a16="http://schemas.microsoft.com/office/drawing/2014/main" id="{62B805BD-BFA8-48C8-11B0-9D799D0117AB}"/>
              </a:ext>
            </a:extLst>
          </p:cNvPr>
          <p:cNvSpPr/>
          <p:nvPr/>
        </p:nvSpPr>
        <p:spPr>
          <a:xfrm>
            <a:off x="8898122" y="1165190"/>
            <a:ext cx="1541278" cy="274320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567E5A95-9961-DB80-359C-F7C2544B2E4E}"/>
              </a:ext>
            </a:extLst>
          </p:cNvPr>
          <p:cNvSpPr/>
          <p:nvPr/>
        </p:nvSpPr>
        <p:spPr>
          <a:xfrm rot="12607144">
            <a:off x="10939862" y="1486631"/>
            <a:ext cx="416864" cy="227043"/>
          </a:xfrm>
          <a:prstGeom prst="rightArrow">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7C314D42-8A90-03B0-2910-F3F312B52F5B}"/>
              </a:ext>
            </a:extLst>
          </p:cNvPr>
          <p:cNvSpPr/>
          <p:nvPr/>
        </p:nvSpPr>
        <p:spPr>
          <a:xfrm rot="12607144">
            <a:off x="10775619" y="1887140"/>
            <a:ext cx="318162" cy="210832"/>
          </a:xfrm>
          <a:prstGeom prst="rightArrow">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1F2C0DED-D79D-E07C-D322-B7D03CFB7D7A}"/>
              </a:ext>
            </a:extLst>
          </p:cNvPr>
          <p:cNvSpPr/>
          <p:nvPr/>
        </p:nvSpPr>
        <p:spPr>
          <a:xfrm rot="12607144">
            <a:off x="10731168" y="2368795"/>
            <a:ext cx="318162" cy="210832"/>
          </a:xfrm>
          <a:prstGeom prst="rightArrow">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09366716-847D-EEDA-8354-478BE52D4549}"/>
              </a:ext>
            </a:extLst>
          </p:cNvPr>
          <p:cNvSpPr/>
          <p:nvPr/>
        </p:nvSpPr>
        <p:spPr>
          <a:xfrm rot="12607144">
            <a:off x="10639453" y="2876356"/>
            <a:ext cx="289238" cy="191665"/>
          </a:xfrm>
          <a:prstGeom prst="rightArrow">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882FA81A-998C-A55C-FFE3-7C1EF3E2B8E8}"/>
              </a:ext>
            </a:extLst>
          </p:cNvPr>
          <p:cNvSpPr/>
          <p:nvPr/>
        </p:nvSpPr>
        <p:spPr>
          <a:xfrm rot="12607144">
            <a:off x="10616900" y="3328882"/>
            <a:ext cx="289238" cy="191665"/>
          </a:xfrm>
          <a:prstGeom prst="rightArrow">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294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hidden"/>
                                      </p:to>
                                    </p:set>
                                  </p:childTnLst>
                                </p:cTn>
                              </p:par>
                              <p:par>
                                <p:cTn id="9" presetID="42"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childTnLst>
                                </p:cTn>
                              </p:par>
                              <p:par>
                                <p:cTn id="26" presetID="1" presetClass="exit" presetSubtype="0" fill="hold" grpId="1" nodeType="withEffect">
                                  <p:stCondLst>
                                    <p:cond delay="0"/>
                                  </p:stCondLst>
                                  <p:childTnLst>
                                    <p:set>
                                      <p:cBhvr>
                                        <p:cTn id="27" dur="1" fill="hold">
                                          <p:stCondLst>
                                            <p:cond delay="0"/>
                                          </p:stCondLst>
                                        </p:cTn>
                                        <p:tgtEl>
                                          <p:spTgt spid="6"/>
                                        </p:tgtEl>
                                        <p:attrNameLst>
                                          <p:attrName>style.visibility</p:attrName>
                                        </p:attrNameLst>
                                      </p:cBhvr>
                                      <p:to>
                                        <p:strVal val="hidden"/>
                                      </p:to>
                                    </p:set>
                                  </p:childTnLst>
                                </p:cTn>
                              </p:par>
                              <p:par>
                                <p:cTn id="28" presetID="42" presetClass="entr" presetSubtype="0"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1000"/>
                                        <p:tgtEl>
                                          <p:spTgt spid="7"/>
                                        </p:tgtEl>
                                      </p:cBhvr>
                                    </p:animEffect>
                                    <p:anim calcmode="lin" valueType="num">
                                      <p:cBhvr>
                                        <p:cTn id="31" dur="1000" fill="hold"/>
                                        <p:tgtEl>
                                          <p:spTgt spid="7"/>
                                        </p:tgtEl>
                                        <p:attrNameLst>
                                          <p:attrName>ppt_x</p:attrName>
                                        </p:attrNameLst>
                                      </p:cBhvr>
                                      <p:tavLst>
                                        <p:tav tm="0">
                                          <p:val>
                                            <p:strVal val="#ppt_x"/>
                                          </p:val>
                                        </p:tav>
                                        <p:tav tm="100000">
                                          <p:val>
                                            <p:strVal val="#ppt_x"/>
                                          </p:val>
                                        </p:tav>
                                      </p:tavLst>
                                    </p:anim>
                                    <p:anim calcmode="lin" valueType="num">
                                      <p:cBhvr>
                                        <p:cTn id="3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childTnLst>
                                </p:cTn>
                              </p:par>
                              <p:par>
                                <p:cTn id="41" presetID="42" presetClass="entr" presetSubtype="0"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1000"/>
                                        <p:tgtEl>
                                          <p:spTgt spid="8"/>
                                        </p:tgtEl>
                                      </p:cBhvr>
                                    </p:animEffect>
                                    <p:anim calcmode="lin" valueType="num">
                                      <p:cBhvr>
                                        <p:cTn id="44" dur="1000" fill="hold"/>
                                        <p:tgtEl>
                                          <p:spTgt spid="8"/>
                                        </p:tgtEl>
                                        <p:attrNameLst>
                                          <p:attrName>ppt_x</p:attrName>
                                        </p:attrNameLst>
                                      </p:cBhvr>
                                      <p:tavLst>
                                        <p:tav tm="0">
                                          <p:val>
                                            <p:strVal val="#ppt_x"/>
                                          </p:val>
                                        </p:tav>
                                        <p:tav tm="100000">
                                          <p:val>
                                            <p:strVal val="#ppt_x"/>
                                          </p:val>
                                        </p:tav>
                                      </p:tavLst>
                                    </p:anim>
                                    <p:anim calcmode="lin" valueType="num">
                                      <p:cBhvr>
                                        <p:cTn id="45" dur="1000" fill="hold"/>
                                        <p:tgtEl>
                                          <p:spTgt spid="8"/>
                                        </p:tgtEl>
                                        <p:attrNameLst>
                                          <p:attrName>ppt_y</p:attrName>
                                        </p:attrNameLst>
                                      </p:cBhvr>
                                      <p:tavLst>
                                        <p:tav tm="0">
                                          <p:val>
                                            <p:strVal val="#ppt_y+.1"/>
                                          </p:val>
                                        </p:tav>
                                        <p:tav tm="100000">
                                          <p:val>
                                            <p:strVal val="#ppt_y"/>
                                          </p:val>
                                        </p:tav>
                                      </p:tavLst>
                                    </p:anim>
                                  </p:childTnLst>
                                </p:cTn>
                              </p:par>
                              <p:par>
                                <p:cTn id="46" presetID="1" presetClass="exit" presetSubtype="0" fill="hold" grpId="1" nodeType="withEffect">
                                  <p:stCondLst>
                                    <p:cond delay="0"/>
                                  </p:stCondLst>
                                  <p:childTnLst>
                                    <p:set>
                                      <p:cBhvr>
                                        <p:cTn id="47" dur="1" fill="hold">
                                          <p:stCondLst>
                                            <p:cond delay="0"/>
                                          </p:stCondLst>
                                        </p:cTn>
                                        <p:tgtEl>
                                          <p:spTgt spid="7"/>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childTnLst>
                                </p:cTn>
                              </p:par>
                              <p:par>
                                <p:cTn id="56" presetID="42" presetClass="entr" presetSubtype="0" fill="hold" grpId="0" nodeType="with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fade">
                                      <p:cBhvr>
                                        <p:cTn id="58" dur="1000"/>
                                        <p:tgtEl>
                                          <p:spTgt spid="9"/>
                                        </p:tgtEl>
                                      </p:cBhvr>
                                    </p:animEffect>
                                    <p:anim calcmode="lin" valueType="num">
                                      <p:cBhvr>
                                        <p:cTn id="59" dur="1000" fill="hold"/>
                                        <p:tgtEl>
                                          <p:spTgt spid="9"/>
                                        </p:tgtEl>
                                        <p:attrNameLst>
                                          <p:attrName>ppt_x</p:attrName>
                                        </p:attrNameLst>
                                      </p:cBhvr>
                                      <p:tavLst>
                                        <p:tav tm="0">
                                          <p:val>
                                            <p:strVal val="#ppt_x"/>
                                          </p:val>
                                        </p:tav>
                                        <p:tav tm="100000">
                                          <p:val>
                                            <p:strVal val="#ppt_x"/>
                                          </p:val>
                                        </p:tav>
                                      </p:tavLst>
                                    </p:anim>
                                    <p:anim calcmode="lin" valueType="num">
                                      <p:cBhvr>
                                        <p:cTn id="60" dur="1000" fill="hold"/>
                                        <p:tgtEl>
                                          <p:spTgt spid="9"/>
                                        </p:tgtEl>
                                        <p:attrNameLst>
                                          <p:attrName>ppt_y</p:attrName>
                                        </p:attrNameLst>
                                      </p:cBhvr>
                                      <p:tavLst>
                                        <p:tav tm="0">
                                          <p:val>
                                            <p:strVal val="#ppt_y+.1"/>
                                          </p:val>
                                        </p:tav>
                                        <p:tav tm="100000">
                                          <p:val>
                                            <p:strVal val="#ppt_y"/>
                                          </p:val>
                                        </p:tav>
                                      </p:tavLst>
                                    </p:anim>
                                  </p:childTnLst>
                                </p:cTn>
                              </p:par>
                              <p:par>
                                <p:cTn id="61" presetID="1" presetClass="exit" presetSubtype="0" fill="hold" grpId="1" nodeType="withEffect">
                                  <p:stCondLst>
                                    <p:cond delay="0"/>
                                  </p:stCondLst>
                                  <p:childTnLst>
                                    <p:set>
                                      <p:cBhvr>
                                        <p:cTn id="62" dur="1" fill="hold">
                                          <p:stCondLst>
                                            <p:cond delay="0"/>
                                          </p:stCondLst>
                                        </p:cTn>
                                        <p:tgtEl>
                                          <p:spTgt spid="8"/>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9" end="9"/>
                                            </p:txEl>
                                          </p:spTgt>
                                        </p:tgtEl>
                                        <p:attrNameLst>
                                          <p:attrName>style.visibility</p:attrName>
                                        </p:attrNameLst>
                                      </p:cBhvr>
                                      <p:to>
                                        <p:strVal val="visible"/>
                                      </p:to>
                                    </p:set>
                                  </p:childTnLst>
                                </p:cTn>
                              </p:par>
                              <p:par>
                                <p:cTn id="71" presetID="42" presetClass="entr" presetSubtype="0" fill="hold" grpId="0" nodeType="withEffect">
                                  <p:stCondLst>
                                    <p:cond delay="0"/>
                                  </p:stCondLst>
                                  <p:childTnLst>
                                    <p:set>
                                      <p:cBhvr>
                                        <p:cTn id="72" dur="1" fill="hold">
                                          <p:stCondLst>
                                            <p:cond delay="0"/>
                                          </p:stCondLst>
                                        </p:cTn>
                                        <p:tgtEl>
                                          <p:spTgt spid="10"/>
                                        </p:tgtEl>
                                        <p:attrNameLst>
                                          <p:attrName>style.visibility</p:attrName>
                                        </p:attrNameLst>
                                      </p:cBhvr>
                                      <p:to>
                                        <p:strVal val="visible"/>
                                      </p:to>
                                    </p:set>
                                    <p:animEffect transition="in" filter="fade">
                                      <p:cBhvr>
                                        <p:cTn id="73" dur="1000"/>
                                        <p:tgtEl>
                                          <p:spTgt spid="10"/>
                                        </p:tgtEl>
                                      </p:cBhvr>
                                    </p:animEffect>
                                    <p:anim calcmode="lin" valueType="num">
                                      <p:cBhvr>
                                        <p:cTn id="74" dur="1000" fill="hold"/>
                                        <p:tgtEl>
                                          <p:spTgt spid="10"/>
                                        </p:tgtEl>
                                        <p:attrNameLst>
                                          <p:attrName>ppt_x</p:attrName>
                                        </p:attrNameLst>
                                      </p:cBhvr>
                                      <p:tavLst>
                                        <p:tav tm="0">
                                          <p:val>
                                            <p:strVal val="#ppt_x"/>
                                          </p:val>
                                        </p:tav>
                                        <p:tav tm="100000">
                                          <p:val>
                                            <p:strVal val="#ppt_x"/>
                                          </p:val>
                                        </p:tav>
                                      </p:tavLst>
                                    </p:anim>
                                    <p:anim calcmode="lin" valueType="num">
                                      <p:cBhvr>
                                        <p:cTn id="75" dur="1000" fill="hold"/>
                                        <p:tgtEl>
                                          <p:spTgt spid="10"/>
                                        </p:tgtEl>
                                        <p:attrNameLst>
                                          <p:attrName>ppt_y</p:attrName>
                                        </p:attrNameLst>
                                      </p:cBhvr>
                                      <p:tavLst>
                                        <p:tav tm="0">
                                          <p:val>
                                            <p:strVal val="#ppt_y+.1"/>
                                          </p:val>
                                        </p:tav>
                                        <p:tav tm="100000">
                                          <p:val>
                                            <p:strVal val="#ppt_y"/>
                                          </p:val>
                                        </p:tav>
                                      </p:tavLst>
                                    </p:anim>
                                  </p:childTnLst>
                                </p:cTn>
                              </p:par>
                              <p:par>
                                <p:cTn id="76" presetID="1" presetClass="exit" presetSubtype="0" fill="hold" grpId="1" nodeType="withEffect">
                                  <p:stCondLst>
                                    <p:cond delay="0"/>
                                  </p:stCondLst>
                                  <p:childTnLst>
                                    <p:set>
                                      <p:cBhvr>
                                        <p:cTn id="77" dur="1" fill="hold">
                                          <p:stCondLst>
                                            <p:cond delay="0"/>
                                          </p:stCondLst>
                                        </p:cTn>
                                        <p:tgtEl>
                                          <p:spTgt spid="9"/>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3">
                                            <p:txEl>
                                              <p:pRg st="10" end="10"/>
                                            </p:txEl>
                                          </p:spTgt>
                                        </p:tgtEl>
                                        <p:attrNameLst>
                                          <p:attrName>style.visibility</p:attrName>
                                        </p:attrNameLst>
                                      </p:cBhvr>
                                      <p:to>
                                        <p:strVal val="visible"/>
                                      </p:to>
                                    </p:set>
                                  </p:childTnLst>
                                </p:cTn>
                              </p:par>
                              <p:par>
                                <p:cTn id="82" presetID="1" presetClass="exit" presetSubtype="0" fill="hold" grpId="1" nodeType="withEffect">
                                  <p:stCondLst>
                                    <p:cond delay="0"/>
                                  </p:stCondLst>
                                  <p:childTnLst>
                                    <p:set>
                                      <p:cBhvr>
                                        <p:cTn id="83" dur="1" fill="hold">
                                          <p:stCondLst>
                                            <p:cond delay="0"/>
                                          </p:stCondLst>
                                        </p:cTn>
                                        <p:tgtEl>
                                          <p:spTgt spid="10"/>
                                        </p:tgtEl>
                                        <p:attrNameLst>
                                          <p:attrName>style.visibility</p:attrName>
                                        </p:attrNameLst>
                                      </p:cBhvr>
                                      <p:to>
                                        <p:strVal val="hidden"/>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83D33F3-278A-9709-6367-2DFCB2B92A4A}"/>
              </a:ext>
            </a:extLst>
          </p:cNvPr>
          <p:cNvPicPr>
            <a:picLocks noChangeAspect="1"/>
          </p:cNvPicPr>
          <p:nvPr/>
        </p:nvPicPr>
        <p:blipFill>
          <a:blip r:embed="rId2"/>
          <a:stretch>
            <a:fillRect/>
          </a:stretch>
        </p:blipFill>
        <p:spPr>
          <a:xfrm>
            <a:off x="4727575" y="762000"/>
            <a:ext cx="7308850" cy="2457450"/>
          </a:xfrm>
          <a:prstGeom prst="rect">
            <a:avLst/>
          </a:prstGeom>
        </p:spPr>
      </p:pic>
      <p:sp>
        <p:nvSpPr>
          <p:cNvPr id="3" name="Content Placeholder 2"/>
          <p:cNvSpPr>
            <a:spLocks noGrp="1"/>
          </p:cNvSpPr>
          <p:nvPr>
            <p:ph idx="1"/>
          </p:nvPr>
        </p:nvSpPr>
        <p:spPr>
          <a:xfrm>
            <a:off x="76201" y="563310"/>
            <a:ext cx="4571999" cy="4910390"/>
          </a:xfrm>
        </p:spPr>
        <p:txBody>
          <a:bodyPr>
            <a:noAutofit/>
          </a:bodyPr>
          <a:lstStyle/>
          <a:p>
            <a:pPr lvl="0"/>
            <a:r>
              <a:rPr lang="en-US" dirty="0"/>
              <a:t>More Blacks see government programs to address food insecurity as effective</a:t>
            </a:r>
          </a:p>
          <a:p>
            <a:pPr lvl="0"/>
            <a:r>
              <a:rPr lang="en-US" dirty="0"/>
              <a:t>AAPI folks disproportionately favor free school meals for all children</a:t>
            </a:r>
          </a:p>
          <a:p>
            <a:pPr lvl="0"/>
            <a:r>
              <a:rPr lang="en-US" dirty="0"/>
              <a:t>Latinos are partial to extending SNAP benefits, but rarely feel funding for food banks is the best approach.</a:t>
            </a:r>
          </a:p>
        </p:txBody>
      </p:sp>
      <p:sp>
        <p:nvSpPr>
          <p:cNvPr id="4" name="Slide Number Placeholder 3"/>
          <p:cNvSpPr>
            <a:spLocks noGrp="1"/>
          </p:cNvSpPr>
          <p:nvPr>
            <p:ph type="sldNum" sz="quarter" idx="12"/>
          </p:nvPr>
        </p:nvSpPr>
        <p:spPr>
          <a:xfrm>
            <a:off x="8459972" y="6584350"/>
            <a:ext cx="2133600" cy="2286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Page | </a:t>
            </a:r>
            <a:fld id="{C285602A-04E9-4056-BEF7-4A72165C298E}" type="slidenum">
              <a:rPr kumimoji="0" lang="en-US" sz="1200" b="0" i="0" u="none" strike="noStrike" kern="1200" cap="none" spc="0" normalizeH="0" baseline="0" noProof="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15" name="Title 1">
            <a:extLst>
              <a:ext uri="{FF2B5EF4-FFF2-40B4-BE49-F238E27FC236}">
                <a16:creationId xmlns:a16="http://schemas.microsoft.com/office/drawing/2014/main" id="{8EB6AFBC-F397-4CB9-A631-AB8A206DCA93}"/>
              </a:ext>
            </a:extLst>
          </p:cNvPr>
          <p:cNvSpPr>
            <a:spLocks noGrp="1"/>
          </p:cNvSpPr>
          <p:nvPr>
            <p:ph type="title"/>
          </p:nvPr>
        </p:nvSpPr>
        <p:spPr>
          <a:xfrm>
            <a:off x="76199" y="45050"/>
            <a:ext cx="12039601" cy="586740"/>
          </a:xfrm>
        </p:spPr>
        <p:txBody>
          <a:bodyPr vert="horz" lIns="91440" tIns="45720" rIns="91440" bIns="45720" rtlCol="0" anchor="ctr">
            <a:noAutofit/>
          </a:bodyPr>
          <a:lstStyle/>
          <a:p>
            <a:r>
              <a:rPr lang="en-US" dirty="0">
                <a:solidFill>
                  <a:schemeClr val="tx1"/>
                </a:solidFill>
              </a:rPr>
              <a:t>A Closer Look at Our Ethnic Communities</a:t>
            </a:r>
          </a:p>
        </p:txBody>
      </p:sp>
      <p:sp>
        <p:nvSpPr>
          <p:cNvPr id="5" name="Oval 4">
            <a:extLst>
              <a:ext uri="{FF2B5EF4-FFF2-40B4-BE49-F238E27FC236}">
                <a16:creationId xmlns:a16="http://schemas.microsoft.com/office/drawing/2014/main" id="{C4D6F538-F89F-F9C9-7CD5-A74AF57CA40E}"/>
              </a:ext>
            </a:extLst>
          </p:cNvPr>
          <p:cNvSpPr/>
          <p:nvPr/>
        </p:nvSpPr>
        <p:spPr>
          <a:xfrm>
            <a:off x="10173694" y="935915"/>
            <a:ext cx="631216" cy="190888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2D90163A-BE99-33EF-5681-6CB97B47FD67}"/>
              </a:ext>
            </a:extLst>
          </p:cNvPr>
          <p:cNvSpPr/>
          <p:nvPr/>
        </p:nvSpPr>
        <p:spPr>
          <a:xfrm>
            <a:off x="10811260" y="943382"/>
            <a:ext cx="573833" cy="20955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79145735-19F3-5649-F914-D25FA8C6A680}"/>
              </a:ext>
            </a:extLst>
          </p:cNvPr>
          <p:cNvSpPr/>
          <p:nvPr/>
        </p:nvSpPr>
        <p:spPr>
          <a:xfrm>
            <a:off x="9594876" y="1495199"/>
            <a:ext cx="573833" cy="23050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439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2" presetClass="entr" presetSubtype="4"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anim calcmode="lin" valueType="num">
                                      <p:cBhvr additive="base">
                                        <p:cTn id="9" dur="500" fill="hold"/>
                                        <p:tgtEl>
                                          <p:spTgt spid="5"/>
                                        </p:tgtEl>
                                        <p:attrNameLst>
                                          <p:attrName>ppt_x</p:attrName>
                                        </p:attrNameLst>
                                      </p:cBhvr>
                                      <p:tavLst>
                                        <p:tav tm="0">
                                          <p:val>
                                            <p:strVal val="#ppt_x"/>
                                          </p:val>
                                        </p:tav>
                                        <p:tav tm="100000">
                                          <p:val>
                                            <p:strVal val="#ppt_x"/>
                                          </p:val>
                                        </p:tav>
                                      </p:tavLst>
                                    </p:anim>
                                    <p:anim calcmode="lin" valueType="num">
                                      <p:cBhvr additive="base">
                                        <p:cTn id="1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2" presetClass="entr" presetSubtype="4"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DCFB1-C5F1-4634-A495-ED510146A647}"/>
              </a:ext>
            </a:extLst>
          </p:cNvPr>
          <p:cNvSpPr>
            <a:spLocks noGrp="1"/>
          </p:cNvSpPr>
          <p:nvPr>
            <p:ph type="title"/>
          </p:nvPr>
        </p:nvSpPr>
        <p:spPr>
          <a:xfrm>
            <a:off x="1605076" y="2885114"/>
            <a:ext cx="8981848" cy="533400"/>
          </a:xfrm>
        </p:spPr>
        <p:txBody>
          <a:bodyPr>
            <a:noAutofit/>
          </a:bodyPr>
          <a:lstStyle/>
          <a:p>
            <a:r>
              <a:rPr lang="en-US" sz="4400" dirty="0">
                <a:solidFill>
                  <a:schemeClr val="tx1"/>
                </a:solidFill>
              </a:rPr>
              <a:t>What are San Diegans Willing to Do?</a:t>
            </a:r>
          </a:p>
        </p:txBody>
      </p:sp>
      <p:sp>
        <p:nvSpPr>
          <p:cNvPr id="4" name="Slide Number Placeholder 3">
            <a:extLst>
              <a:ext uri="{FF2B5EF4-FFF2-40B4-BE49-F238E27FC236}">
                <a16:creationId xmlns:a16="http://schemas.microsoft.com/office/drawing/2014/main" id="{27E86D33-16E5-4EB7-BEAB-5869A14933F0}"/>
              </a:ext>
            </a:extLst>
          </p:cNvPr>
          <p:cNvSpPr>
            <a:spLocks noGrp="1"/>
          </p:cNvSpPr>
          <p:nvPr>
            <p:ph type="sldNum" sz="quarter" idx="12"/>
          </p:nvPr>
        </p:nvSpPr>
        <p:spPr/>
        <p:txBody>
          <a:bodyPr/>
          <a:lstStyle/>
          <a:p>
            <a:r>
              <a:rPr lang="en-US" dirty="0"/>
              <a:t>Page | </a:t>
            </a:r>
            <a:fld id="{C285602A-04E9-4056-BEF7-4A72165C298E}" type="slidenum">
              <a:rPr lang="en-US" smtClean="0"/>
              <a:pPr/>
              <a:t>19</a:t>
            </a:fld>
            <a:endParaRPr lang="en-US" dirty="0"/>
          </a:p>
        </p:txBody>
      </p:sp>
    </p:spTree>
    <p:extLst>
      <p:ext uri="{BB962C8B-B14F-4D97-AF65-F5344CB8AC3E}">
        <p14:creationId xmlns:p14="http://schemas.microsoft.com/office/powerpoint/2010/main" val="251082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 name="Rectangle 127">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4" name="Rectangle 129">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70FB64A6-1F5F-419C-9883-C2ECE81BC907}"/>
              </a:ext>
            </a:extLst>
          </p:cNvPr>
          <p:cNvSpPr>
            <a:spLocks noGrp="1"/>
          </p:cNvSpPr>
          <p:nvPr>
            <p:ph type="ctrTitle"/>
          </p:nvPr>
        </p:nvSpPr>
        <p:spPr>
          <a:xfrm>
            <a:off x="431640" y="1875381"/>
            <a:ext cx="3163834" cy="3107238"/>
          </a:xfrm>
          <a:prstGeom prst="ellipse">
            <a:avLst/>
          </a:prstGeom>
          <a:solidFill>
            <a:srgbClr val="262626"/>
          </a:solidFill>
          <a:ln w="174625" cmpd="thinThick">
            <a:solidFill>
              <a:srgbClr val="262626"/>
            </a:solidFill>
          </a:ln>
        </p:spPr>
        <p:txBody>
          <a:bodyPr vert="horz" lIns="91440" tIns="45720" rIns="91440" bIns="45720" rtlCol="0" anchor="ctr">
            <a:normAutofit fontScale="90000"/>
          </a:bodyPr>
          <a:lstStyle/>
          <a:p>
            <a:r>
              <a:rPr lang="en-US" sz="3100" b="1" kern="1200" dirty="0">
                <a:solidFill>
                  <a:schemeClr val="bg1"/>
                </a:solidFill>
                <a:latin typeface="+mj-lt"/>
                <a:ea typeface="+mj-ea"/>
                <a:cs typeface="+mj-cs"/>
              </a:rPr>
              <a:t>San Diego County Issues Barometer</a:t>
            </a:r>
            <a:br>
              <a:rPr lang="en-US" sz="2600" b="1" kern="1200" dirty="0">
                <a:solidFill>
                  <a:srgbClr val="FFFFFF"/>
                </a:solidFill>
                <a:latin typeface="+mj-lt"/>
                <a:ea typeface="+mj-ea"/>
                <a:cs typeface="+mj-cs"/>
              </a:rPr>
            </a:br>
            <a:br>
              <a:rPr lang="en-US" sz="2600" b="1" kern="1200" dirty="0">
                <a:solidFill>
                  <a:srgbClr val="FFFFFF"/>
                </a:solidFill>
                <a:latin typeface="+mj-lt"/>
                <a:ea typeface="+mj-ea"/>
                <a:cs typeface="+mj-cs"/>
              </a:rPr>
            </a:br>
            <a:r>
              <a:rPr lang="en-US" sz="2200" b="1" kern="1200" dirty="0">
                <a:solidFill>
                  <a:schemeClr val="bg1"/>
                </a:solidFill>
                <a:latin typeface="+mj-lt"/>
                <a:ea typeface="+mj-ea"/>
                <a:cs typeface="+mj-cs"/>
              </a:rPr>
              <a:t>Dec. 2022</a:t>
            </a:r>
            <a:endParaRPr lang="en-US" sz="2600" kern="1200" dirty="0">
              <a:solidFill>
                <a:srgbClr val="FFFFFF"/>
              </a:solidFill>
              <a:latin typeface="+mj-lt"/>
              <a:ea typeface="+mj-ea"/>
              <a:cs typeface="+mj-cs"/>
            </a:endParaRPr>
          </a:p>
        </p:txBody>
      </p:sp>
      <p:pic>
        <p:nvPicPr>
          <p:cNvPr id="3" name="Picture 2">
            <a:extLst>
              <a:ext uri="{FF2B5EF4-FFF2-40B4-BE49-F238E27FC236}">
                <a16:creationId xmlns:a16="http://schemas.microsoft.com/office/drawing/2014/main" id="{CF16171C-73AD-6125-FC80-7A6337DD6B0B}"/>
              </a:ext>
            </a:extLst>
          </p:cNvPr>
          <p:cNvPicPr>
            <a:picLocks noChangeAspect="1"/>
          </p:cNvPicPr>
          <p:nvPr/>
        </p:nvPicPr>
        <p:blipFill>
          <a:blip r:embed="rId2"/>
          <a:stretch>
            <a:fillRect/>
          </a:stretch>
        </p:blipFill>
        <p:spPr>
          <a:xfrm>
            <a:off x="5726205" y="1550464"/>
            <a:ext cx="4267200" cy="1544121"/>
          </a:xfrm>
          <a:prstGeom prst="rect">
            <a:avLst/>
          </a:prstGeom>
        </p:spPr>
      </p:pic>
      <p:sp>
        <p:nvSpPr>
          <p:cNvPr id="6" name="TextBox 5">
            <a:extLst>
              <a:ext uri="{FF2B5EF4-FFF2-40B4-BE49-F238E27FC236}">
                <a16:creationId xmlns:a16="http://schemas.microsoft.com/office/drawing/2014/main" id="{144BFB2B-3F8A-07E2-D815-265B57CE65BB}"/>
              </a:ext>
            </a:extLst>
          </p:cNvPr>
          <p:cNvSpPr txBox="1"/>
          <p:nvPr/>
        </p:nvSpPr>
        <p:spPr>
          <a:xfrm>
            <a:off x="4811805" y="3763415"/>
            <a:ext cx="6096000" cy="1367234"/>
          </a:xfrm>
          <a:prstGeom prst="rect">
            <a:avLst/>
          </a:prstGeom>
          <a:noFill/>
        </p:spPr>
        <p:txBody>
          <a:bodyPr wrap="square">
            <a:spAutoFit/>
          </a:bodyPr>
          <a:lstStyle/>
          <a:p>
            <a:pPr marL="0" marR="0" algn="ctr">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Finding Healthy Food is Easy, but Food Deserts are a Concern, and Food Insecurity is a Serious Regional Issue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More Blacks Desire Government Programs, But All Ethnic Communities would Generally Pitch in to Help</a:t>
            </a:r>
          </a:p>
        </p:txBody>
      </p:sp>
    </p:spTree>
    <p:extLst>
      <p:ext uri="{BB962C8B-B14F-4D97-AF65-F5344CB8AC3E}">
        <p14:creationId xmlns:p14="http://schemas.microsoft.com/office/powerpoint/2010/main" val="10423986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76010"/>
            <a:ext cx="6096000" cy="795590"/>
          </a:xfrm>
        </p:spPr>
        <p:txBody>
          <a:bodyPr>
            <a:noAutofit/>
          </a:bodyPr>
          <a:lstStyle/>
          <a:p>
            <a:r>
              <a:rPr lang="en-US" dirty="0"/>
              <a:t>And 16% would engage in multiple efforts</a:t>
            </a:r>
          </a:p>
          <a:p>
            <a:pPr lvl="1"/>
            <a:r>
              <a:rPr lang="en-US" dirty="0"/>
              <a:t>Upbeat residents who take food insecurity very seriously and vote reliably are the most service-minded</a:t>
            </a:r>
          </a:p>
          <a:p>
            <a:pPr lvl="1"/>
            <a:r>
              <a:rPr lang="en-US" dirty="0"/>
              <a:t>There’s much less enthusiasm from dissatisfied voters</a:t>
            </a:r>
          </a:p>
          <a:p>
            <a:r>
              <a:rPr lang="en-US" dirty="0"/>
              <a:t>A sizeable 1-in-6 wouldn’t volunteer or donate</a:t>
            </a:r>
          </a:p>
          <a:p>
            <a:pPr lvl="1"/>
            <a:r>
              <a:rPr lang="en-US" dirty="0"/>
              <a:t>Non-registrants who didn’t attend college are least into assisting </a:t>
            </a:r>
          </a:p>
        </p:txBody>
      </p:sp>
      <p:sp>
        <p:nvSpPr>
          <p:cNvPr id="4" name="Slide Number Placeholder 3"/>
          <p:cNvSpPr>
            <a:spLocks noGrp="1"/>
          </p:cNvSpPr>
          <p:nvPr>
            <p:ph type="sldNum" sz="quarter" idx="12"/>
          </p:nvPr>
        </p:nvSpPr>
        <p:spPr>
          <a:xfrm>
            <a:off x="8459972" y="6584350"/>
            <a:ext cx="2133600" cy="2286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Page | </a:t>
            </a:r>
            <a:fld id="{C285602A-04E9-4056-BEF7-4A72165C298E}" type="slidenum">
              <a:rPr kumimoji="0" lang="en-US" sz="1200" b="0" i="0" u="none" strike="noStrike" kern="1200" cap="none" spc="0" normalizeH="0" baseline="0" noProof="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15" name="Title 1">
            <a:extLst>
              <a:ext uri="{FF2B5EF4-FFF2-40B4-BE49-F238E27FC236}">
                <a16:creationId xmlns:a16="http://schemas.microsoft.com/office/drawing/2014/main" id="{8EB6AFBC-F397-4CB9-A631-AB8A206DCA93}"/>
              </a:ext>
            </a:extLst>
          </p:cNvPr>
          <p:cNvSpPr>
            <a:spLocks noGrp="1"/>
          </p:cNvSpPr>
          <p:nvPr>
            <p:ph type="title"/>
          </p:nvPr>
        </p:nvSpPr>
        <p:spPr>
          <a:xfrm>
            <a:off x="228600" y="45050"/>
            <a:ext cx="11734800" cy="586740"/>
          </a:xfrm>
        </p:spPr>
        <p:txBody>
          <a:bodyPr vert="horz" lIns="91440" tIns="45720" rIns="91440" bIns="45720" rtlCol="0" anchor="ctr">
            <a:noAutofit/>
          </a:bodyPr>
          <a:lstStyle/>
          <a:p>
            <a:r>
              <a:rPr lang="en-US" dirty="0">
                <a:solidFill>
                  <a:schemeClr val="tx1"/>
                </a:solidFill>
              </a:rPr>
              <a:t>71% Would Personally Help Food Insecure Residents</a:t>
            </a:r>
          </a:p>
        </p:txBody>
      </p:sp>
      <p:pic>
        <p:nvPicPr>
          <p:cNvPr id="5" name="Picture 4" descr="Chart, bar chart&#10;&#10;Description automatically generated">
            <a:extLst>
              <a:ext uri="{FF2B5EF4-FFF2-40B4-BE49-F238E27FC236}">
                <a16:creationId xmlns:a16="http://schemas.microsoft.com/office/drawing/2014/main" id="{221A8DDD-7687-2427-EC4E-6A8041AD83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4600" y="631790"/>
            <a:ext cx="5753878" cy="2529616"/>
          </a:xfrm>
          <a:prstGeom prst="rect">
            <a:avLst/>
          </a:prstGeom>
        </p:spPr>
      </p:pic>
      <p:pic>
        <p:nvPicPr>
          <p:cNvPr id="7" name="Picture 6">
            <a:extLst>
              <a:ext uri="{FF2B5EF4-FFF2-40B4-BE49-F238E27FC236}">
                <a16:creationId xmlns:a16="http://schemas.microsoft.com/office/drawing/2014/main" id="{1ACD4C98-AB80-91EA-49D3-F6481CB857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39200" y="3105499"/>
            <a:ext cx="2998533" cy="3478851"/>
          </a:xfrm>
          <a:prstGeom prst="rect">
            <a:avLst/>
          </a:prstGeom>
          <a:noFill/>
        </p:spPr>
      </p:pic>
      <p:sp>
        <p:nvSpPr>
          <p:cNvPr id="8" name="Content Placeholder 2">
            <a:extLst>
              <a:ext uri="{FF2B5EF4-FFF2-40B4-BE49-F238E27FC236}">
                <a16:creationId xmlns:a16="http://schemas.microsoft.com/office/drawing/2014/main" id="{DCEA7F61-6F8E-F351-DD0D-B9B5F415A204}"/>
              </a:ext>
            </a:extLst>
          </p:cNvPr>
          <p:cNvSpPr txBox="1">
            <a:spLocks/>
          </p:cNvSpPr>
          <p:nvPr/>
        </p:nvSpPr>
        <p:spPr>
          <a:xfrm>
            <a:off x="76200" y="3600972"/>
            <a:ext cx="8884594" cy="79559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Donations are slightly preferred over other ways of helping</a:t>
            </a:r>
          </a:p>
          <a:p>
            <a:pPr lvl="1"/>
            <a:r>
              <a:rPr lang="en-US" dirty="0"/>
              <a:t>Common choice among seniors aged 74+</a:t>
            </a:r>
          </a:p>
          <a:p>
            <a:r>
              <a:rPr lang="en-US" dirty="0"/>
              <a:t>Donating food is frequently preferred by Democrats</a:t>
            </a:r>
          </a:p>
          <a:p>
            <a:r>
              <a:rPr lang="en-US" dirty="0"/>
              <a:t>Volunteering at a food bank is also popular</a:t>
            </a:r>
          </a:p>
          <a:p>
            <a:r>
              <a:rPr lang="en-US" dirty="0"/>
              <a:t>Delivering food for a non-profit meal service requires the largest personal commitment and only 4% are attracted to that.</a:t>
            </a:r>
          </a:p>
        </p:txBody>
      </p:sp>
      <p:sp>
        <p:nvSpPr>
          <p:cNvPr id="2" name="Rectangle 1">
            <a:extLst>
              <a:ext uri="{FF2B5EF4-FFF2-40B4-BE49-F238E27FC236}">
                <a16:creationId xmlns:a16="http://schemas.microsoft.com/office/drawing/2014/main" id="{439A2DD6-E84C-088D-3A19-24ABADA7F4F6}"/>
              </a:ext>
            </a:extLst>
          </p:cNvPr>
          <p:cNvSpPr/>
          <p:nvPr/>
        </p:nvSpPr>
        <p:spPr>
          <a:xfrm>
            <a:off x="8775700" y="3488426"/>
            <a:ext cx="1525850" cy="2172089"/>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A921CDD0-6B64-DA63-FEE6-E33056AB9C18}"/>
              </a:ext>
            </a:extLst>
          </p:cNvPr>
          <p:cNvSpPr/>
          <p:nvPr/>
        </p:nvSpPr>
        <p:spPr>
          <a:xfrm rot="12607144">
            <a:off x="10622134" y="5485770"/>
            <a:ext cx="289238" cy="191665"/>
          </a:xfrm>
          <a:prstGeom prst="rightArrow">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B87AA0CA-D94B-E671-B1DC-D4664E54B855}"/>
              </a:ext>
            </a:extLst>
          </p:cNvPr>
          <p:cNvSpPr/>
          <p:nvPr/>
        </p:nvSpPr>
        <p:spPr>
          <a:xfrm rot="8055362">
            <a:off x="11306164" y="868646"/>
            <a:ext cx="289238" cy="191665"/>
          </a:xfrm>
          <a:prstGeom prst="rightArrow">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1D085A8-950C-724B-B241-5D7EA2DF0A6A}"/>
              </a:ext>
            </a:extLst>
          </p:cNvPr>
          <p:cNvSpPr/>
          <p:nvPr/>
        </p:nvSpPr>
        <p:spPr>
          <a:xfrm>
            <a:off x="6266342" y="914400"/>
            <a:ext cx="1828800" cy="20755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Right 10">
            <a:extLst>
              <a:ext uri="{FF2B5EF4-FFF2-40B4-BE49-F238E27FC236}">
                <a16:creationId xmlns:a16="http://schemas.microsoft.com/office/drawing/2014/main" id="{ABD425CF-73A5-26DD-0FF1-A9D691529CDB}"/>
              </a:ext>
            </a:extLst>
          </p:cNvPr>
          <p:cNvSpPr/>
          <p:nvPr/>
        </p:nvSpPr>
        <p:spPr>
          <a:xfrm rot="9112468">
            <a:off x="10751841" y="3496851"/>
            <a:ext cx="289238" cy="191665"/>
          </a:xfrm>
          <a:prstGeom prst="rightArrow">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4433AB24-EC17-07B7-D26D-1DF4867CCA99}"/>
              </a:ext>
            </a:extLst>
          </p:cNvPr>
          <p:cNvSpPr/>
          <p:nvPr/>
        </p:nvSpPr>
        <p:spPr>
          <a:xfrm rot="9112468">
            <a:off x="10667931" y="3940762"/>
            <a:ext cx="289238" cy="191665"/>
          </a:xfrm>
          <a:prstGeom prst="rightArrow">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81C057BA-6B3C-5DE2-10D9-08557151C15A}"/>
              </a:ext>
            </a:extLst>
          </p:cNvPr>
          <p:cNvSpPr/>
          <p:nvPr/>
        </p:nvSpPr>
        <p:spPr>
          <a:xfrm rot="9112468">
            <a:off x="10667930" y="4302427"/>
            <a:ext cx="289238" cy="191665"/>
          </a:xfrm>
          <a:prstGeom prst="rightArrow">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B4994554-A811-B83C-05EC-DE44CA023B0A}"/>
              </a:ext>
            </a:extLst>
          </p:cNvPr>
          <p:cNvSpPr/>
          <p:nvPr/>
        </p:nvSpPr>
        <p:spPr>
          <a:xfrm rot="12607144">
            <a:off x="10664342" y="5949640"/>
            <a:ext cx="289238" cy="191665"/>
          </a:xfrm>
          <a:prstGeom prst="rightArrow">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1373F0A3-D9B3-3F89-EAA3-258ED9604FE1}"/>
              </a:ext>
            </a:extLst>
          </p:cNvPr>
          <p:cNvSpPr/>
          <p:nvPr/>
        </p:nvSpPr>
        <p:spPr>
          <a:xfrm>
            <a:off x="9083206" y="2177485"/>
            <a:ext cx="624548" cy="525014"/>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17B04D58-D57C-0695-65CF-DA5CAC22BF6A}"/>
              </a:ext>
            </a:extLst>
          </p:cNvPr>
          <p:cNvSpPr/>
          <p:nvPr/>
        </p:nvSpPr>
        <p:spPr>
          <a:xfrm>
            <a:off x="6454136" y="1828799"/>
            <a:ext cx="624548" cy="853599"/>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4384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hidden"/>
                                      </p:to>
                                    </p:set>
                                  </p:childTnLst>
                                </p:cTn>
                              </p:par>
                              <p:par>
                                <p:cTn id="9" presetID="42"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par>
                                <p:cTn id="18" presetID="42" presetClass="entr" presetSubtype="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1000"/>
                                        <p:tgtEl>
                                          <p:spTgt spid="9"/>
                                        </p:tgtEl>
                                      </p:cBhvr>
                                    </p:animEffect>
                                    <p:anim calcmode="lin" valueType="num">
                                      <p:cBhvr>
                                        <p:cTn id="21" dur="1000" fill="hold"/>
                                        <p:tgtEl>
                                          <p:spTgt spid="9"/>
                                        </p:tgtEl>
                                        <p:attrNameLst>
                                          <p:attrName>ppt_x</p:attrName>
                                        </p:attrNameLst>
                                      </p:cBhvr>
                                      <p:tavLst>
                                        <p:tav tm="0">
                                          <p:val>
                                            <p:strVal val="#ppt_x"/>
                                          </p:val>
                                        </p:tav>
                                        <p:tav tm="100000">
                                          <p:val>
                                            <p:strVal val="#ppt_x"/>
                                          </p:val>
                                        </p:tav>
                                      </p:tavLst>
                                    </p:anim>
                                    <p:anim calcmode="lin" valueType="num">
                                      <p:cBhvr>
                                        <p:cTn id="22" dur="1000" fill="hold"/>
                                        <p:tgtEl>
                                          <p:spTgt spid="9"/>
                                        </p:tgtEl>
                                        <p:attrNameLst>
                                          <p:attrName>ppt_y</p:attrName>
                                        </p:attrNameLst>
                                      </p:cBhvr>
                                      <p:tavLst>
                                        <p:tav tm="0">
                                          <p:val>
                                            <p:strVal val="#ppt_y+.1"/>
                                          </p:val>
                                        </p:tav>
                                        <p:tav tm="100000">
                                          <p:val>
                                            <p:strVal val="#ppt_y"/>
                                          </p:val>
                                        </p:tav>
                                      </p:tavLst>
                                    </p:anim>
                                  </p:childTnLst>
                                </p:cTn>
                              </p:par>
                              <p:par>
                                <p:cTn id="23" presetID="1"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par>
                                <p:cTn id="29" presetID="2" presetClass="entr" presetSubtype="4"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childTnLst>
                                </p:cTn>
                              </p:par>
                              <p:par>
                                <p:cTn id="37" presetID="42"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1000"/>
                                        <p:tgtEl>
                                          <p:spTgt spid="14"/>
                                        </p:tgtEl>
                                      </p:cBhvr>
                                    </p:animEffect>
                                    <p:anim calcmode="lin" valueType="num">
                                      <p:cBhvr>
                                        <p:cTn id="40" dur="1000" fill="hold"/>
                                        <p:tgtEl>
                                          <p:spTgt spid="14"/>
                                        </p:tgtEl>
                                        <p:attrNameLst>
                                          <p:attrName>ppt_x</p:attrName>
                                        </p:attrNameLst>
                                      </p:cBhvr>
                                      <p:tavLst>
                                        <p:tav tm="0">
                                          <p:val>
                                            <p:strVal val="#ppt_x"/>
                                          </p:val>
                                        </p:tav>
                                        <p:tav tm="100000">
                                          <p:val>
                                            <p:strVal val="#ppt_x"/>
                                          </p:val>
                                        </p:tav>
                                      </p:tavLst>
                                    </p:anim>
                                    <p:anim calcmode="lin" valueType="num">
                                      <p:cBhvr>
                                        <p:cTn id="41" dur="1000" fill="hold"/>
                                        <p:tgtEl>
                                          <p:spTgt spid="14"/>
                                        </p:tgtEl>
                                        <p:attrNameLst>
                                          <p:attrName>ppt_y</p:attrName>
                                        </p:attrNameLst>
                                      </p:cBhvr>
                                      <p:tavLst>
                                        <p:tav tm="0">
                                          <p:val>
                                            <p:strVal val="#ppt_y+.1"/>
                                          </p:val>
                                        </p:tav>
                                        <p:tav tm="100000">
                                          <p:val>
                                            <p:strVal val="#ppt_y"/>
                                          </p:val>
                                        </p:tav>
                                      </p:tavLst>
                                    </p:anim>
                                  </p:childTnLst>
                                </p:cTn>
                              </p:par>
                              <p:par>
                                <p:cTn id="42" presetID="1" presetClass="exit" presetSubtype="0" fill="hold" grpId="1" nodeType="withEffect">
                                  <p:stCondLst>
                                    <p:cond delay="0"/>
                                  </p:stCondLst>
                                  <p:childTnLst>
                                    <p:set>
                                      <p:cBhvr>
                                        <p:cTn id="43" dur="1" fill="hold">
                                          <p:stCondLst>
                                            <p:cond delay="0"/>
                                          </p:stCondLst>
                                        </p:cTn>
                                        <p:tgtEl>
                                          <p:spTgt spid="6"/>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childTnLst>
                                </p:cTn>
                              </p:par>
                              <p:par>
                                <p:cTn id="48" presetID="2" presetClass="entr" presetSubtype="4" fill="hold" grpId="0" nodeType="withEffect">
                                  <p:stCondLst>
                                    <p:cond delay="0"/>
                                  </p:stCondLst>
                                  <p:childTnLst>
                                    <p:set>
                                      <p:cBhvr>
                                        <p:cTn id="49" dur="1" fill="hold">
                                          <p:stCondLst>
                                            <p:cond delay="0"/>
                                          </p:stCondLst>
                                        </p:cTn>
                                        <p:tgtEl>
                                          <p:spTgt spid="17"/>
                                        </p:tgtEl>
                                        <p:attrNameLst>
                                          <p:attrName>style.visibility</p:attrName>
                                        </p:attrNameLst>
                                      </p:cBhvr>
                                      <p:to>
                                        <p:strVal val="visible"/>
                                      </p:to>
                                    </p:set>
                                    <p:anim calcmode="lin" valueType="num">
                                      <p:cBhvr additive="base">
                                        <p:cTn id="50" dur="500" fill="hold"/>
                                        <p:tgtEl>
                                          <p:spTgt spid="17"/>
                                        </p:tgtEl>
                                        <p:attrNameLst>
                                          <p:attrName>ppt_x</p:attrName>
                                        </p:attrNameLst>
                                      </p:cBhvr>
                                      <p:tavLst>
                                        <p:tav tm="0">
                                          <p:val>
                                            <p:strVal val="#ppt_x"/>
                                          </p:val>
                                        </p:tav>
                                        <p:tav tm="100000">
                                          <p:val>
                                            <p:strVal val="#ppt_x"/>
                                          </p:val>
                                        </p:tav>
                                      </p:tavLst>
                                    </p:anim>
                                    <p:anim calcmode="lin" valueType="num">
                                      <p:cBhvr additive="base">
                                        <p:cTn id="51" dur="500" fill="hold"/>
                                        <p:tgtEl>
                                          <p:spTgt spid="17"/>
                                        </p:tgtEl>
                                        <p:attrNameLst>
                                          <p:attrName>ppt_y</p:attrName>
                                        </p:attrNameLst>
                                      </p:cBhvr>
                                      <p:tavLst>
                                        <p:tav tm="0">
                                          <p:val>
                                            <p:strVal val="1+#ppt_h/2"/>
                                          </p:val>
                                        </p:tav>
                                        <p:tav tm="100000">
                                          <p:val>
                                            <p:strVal val="#ppt_y"/>
                                          </p:val>
                                        </p:tav>
                                      </p:tavLst>
                                    </p:anim>
                                  </p:childTnLst>
                                </p:cTn>
                              </p:par>
                              <p:par>
                                <p:cTn id="52" presetID="1" presetClass="exit" presetSubtype="0" fill="hold" grpId="0" nodeType="withEffect">
                                  <p:stCondLst>
                                    <p:cond delay="0"/>
                                  </p:stCondLst>
                                  <p:childTnLst>
                                    <p:set>
                                      <p:cBhvr>
                                        <p:cTn id="53" dur="1" fill="hold">
                                          <p:stCondLst>
                                            <p:cond delay="0"/>
                                          </p:stCondLst>
                                        </p:cTn>
                                        <p:tgtEl>
                                          <p:spTgt spid="10"/>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8">
                                            <p:txEl>
                                              <p:pRg st="0" end="0"/>
                                            </p:txEl>
                                          </p:spTgt>
                                        </p:tgtEl>
                                        <p:attrNameLst>
                                          <p:attrName>style.visibility</p:attrName>
                                        </p:attrNameLst>
                                      </p:cBhvr>
                                      <p:to>
                                        <p:strVal val="visible"/>
                                      </p:to>
                                    </p:set>
                                  </p:childTnLst>
                                </p:cTn>
                              </p:par>
                              <p:par>
                                <p:cTn id="58" presetID="1" presetClass="exit" presetSubtype="0" fill="hold" grpId="1" nodeType="withEffect">
                                  <p:stCondLst>
                                    <p:cond delay="0"/>
                                  </p:stCondLst>
                                  <p:childTnLst>
                                    <p:set>
                                      <p:cBhvr>
                                        <p:cTn id="59" dur="1" fill="hold">
                                          <p:stCondLst>
                                            <p:cond delay="0"/>
                                          </p:stCondLst>
                                        </p:cTn>
                                        <p:tgtEl>
                                          <p:spTgt spid="14"/>
                                        </p:tgtEl>
                                        <p:attrNameLst>
                                          <p:attrName>style.visibility</p:attrName>
                                        </p:attrNameLst>
                                      </p:cBhvr>
                                      <p:to>
                                        <p:strVal val="hidden"/>
                                      </p:to>
                                    </p:set>
                                  </p:childTnLst>
                                </p:cTn>
                              </p:par>
                              <p:par>
                                <p:cTn id="60" presetID="42" presetClass="entr" presetSubtype="0" fill="hold" grpId="0" nodeType="with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fade">
                                      <p:cBhvr>
                                        <p:cTn id="62" dur="1000"/>
                                        <p:tgtEl>
                                          <p:spTgt spid="11"/>
                                        </p:tgtEl>
                                      </p:cBhvr>
                                    </p:animEffect>
                                    <p:anim calcmode="lin" valueType="num">
                                      <p:cBhvr>
                                        <p:cTn id="63" dur="1000" fill="hold"/>
                                        <p:tgtEl>
                                          <p:spTgt spid="11"/>
                                        </p:tgtEl>
                                        <p:attrNameLst>
                                          <p:attrName>ppt_x</p:attrName>
                                        </p:attrNameLst>
                                      </p:cBhvr>
                                      <p:tavLst>
                                        <p:tav tm="0">
                                          <p:val>
                                            <p:strVal val="#ppt_x"/>
                                          </p:val>
                                        </p:tav>
                                        <p:tav tm="100000">
                                          <p:val>
                                            <p:strVal val="#ppt_x"/>
                                          </p:val>
                                        </p:tav>
                                      </p:tavLst>
                                    </p:anim>
                                    <p:anim calcmode="lin" valueType="num">
                                      <p:cBhvr>
                                        <p:cTn id="6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8">
                                            <p:txEl>
                                              <p:pRg st="2" end="2"/>
                                            </p:txEl>
                                          </p:spTgt>
                                        </p:tgtEl>
                                        <p:attrNameLst>
                                          <p:attrName>style.visibility</p:attrName>
                                        </p:attrNameLst>
                                      </p:cBhvr>
                                      <p:to>
                                        <p:strVal val="visible"/>
                                      </p:to>
                                    </p:set>
                                  </p:childTnLst>
                                </p:cTn>
                              </p:par>
                              <p:par>
                                <p:cTn id="73" presetID="1" presetClass="exit" presetSubtype="0" fill="hold" grpId="1" nodeType="withEffect">
                                  <p:stCondLst>
                                    <p:cond delay="0"/>
                                  </p:stCondLst>
                                  <p:childTnLst>
                                    <p:set>
                                      <p:cBhvr>
                                        <p:cTn id="74" dur="1" fill="hold">
                                          <p:stCondLst>
                                            <p:cond delay="0"/>
                                          </p:stCondLst>
                                        </p:cTn>
                                        <p:tgtEl>
                                          <p:spTgt spid="11"/>
                                        </p:tgtEl>
                                        <p:attrNameLst>
                                          <p:attrName>style.visibility</p:attrName>
                                        </p:attrNameLst>
                                      </p:cBhvr>
                                      <p:to>
                                        <p:strVal val="hidden"/>
                                      </p:to>
                                    </p:set>
                                  </p:childTnLst>
                                </p:cTn>
                              </p:par>
                              <p:par>
                                <p:cTn id="75" presetID="42" presetClass="entr" presetSubtype="0" fill="hold" grpId="0" nodeType="with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fade">
                                      <p:cBhvr>
                                        <p:cTn id="77" dur="1000"/>
                                        <p:tgtEl>
                                          <p:spTgt spid="12"/>
                                        </p:tgtEl>
                                      </p:cBhvr>
                                    </p:animEffect>
                                    <p:anim calcmode="lin" valueType="num">
                                      <p:cBhvr>
                                        <p:cTn id="78" dur="1000" fill="hold"/>
                                        <p:tgtEl>
                                          <p:spTgt spid="12"/>
                                        </p:tgtEl>
                                        <p:attrNameLst>
                                          <p:attrName>ppt_x</p:attrName>
                                        </p:attrNameLst>
                                      </p:cBhvr>
                                      <p:tavLst>
                                        <p:tav tm="0">
                                          <p:val>
                                            <p:strVal val="#ppt_x"/>
                                          </p:val>
                                        </p:tav>
                                        <p:tav tm="100000">
                                          <p:val>
                                            <p:strVal val="#ppt_x"/>
                                          </p:val>
                                        </p:tav>
                                      </p:tavLst>
                                    </p:anim>
                                    <p:anim calcmode="lin" valueType="num">
                                      <p:cBhvr>
                                        <p:cTn id="7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8">
                                            <p:txEl>
                                              <p:pRg st="3" end="3"/>
                                            </p:txEl>
                                          </p:spTgt>
                                        </p:tgtEl>
                                        <p:attrNameLst>
                                          <p:attrName>style.visibility</p:attrName>
                                        </p:attrNameLst>
                                      </p:cBhvr>
                                      <p:to>
                                        <p:strVal val="visible"/>
                                      </p:to>
                                    </p:set>
                                  </p:childTnLst>
                                </p:cTn>
                              </p:par>
                              <p:par>
                                <p:cTn id="84" presetID="1" presetClass="exit" presetSubtype="0" fill="hold" grpId="1" nodeType="withEffect">
                                  <p:stCondLst>
                                    <p:cond delay="0"/>
                                  </p:stCondLst>
                                  <p:childTnLst>
                                    <p:set>
                                      <p:cBhvr>
                                        <p:cTn id="85" dur="1" fill="hold">
                                          <p:stCondLst>
                                            <p:cond delay="0"/>
                                          </p:stCondLst>
                                        </p:cTn>
                                        <p:tgtEl>
                                          <p:spTgt spid="12"/>
                                        </p:tgtEl>
                                        <p:attrNameLst>
                                          <p:attrName>style.visibility</p:attrName>
                                        </p:attrNameLst>
                                      </p:cBhvr>
                                      <p:to>
                                        <p:strVal val="hidden"/>
                                      </p:to>
                                    </p:set>
                                  </p:childTnLst>
                                </p:cTn>
                              </p:par>
                              <p:par>
                                <p:cTn id="86" presetID="42" presetClass="entr" presetSubtype="0" fill="hold" grpId="0" nodeType="withEffect">
                                  <p:stCondLst>
                                    <p:cond delay="0"/>
                                  </p:stCondLst>
                                  <p:childTnLst>
                                    <p:set>
                                      <p:cBhvr>
                                        <p:cTn id="87" dur="1" fill="hold">
                                          <p:stCondLst>
                                            <p:cond delay="0"/>
                                          </p:stCondLst>
                                        </p:cTn>
                                        <p:tgtEl>
                                          <p:spTgt spid="13"/>
                                        </p:tgtEl>
                                        <p:attrNameLst>
                                          <p:attrName>style.visibility</p:attrName>
                                        </p:attrNameLst>
                                      </p:cBhvr>
                                      <p:to>
                                        <p:strVal val="visible"/>
                                      </p:to>
                                    </p:set>
                                    <p:animEffect transition="in" filter="fade">
                                      <p:cBhvr>
                                        <p:cTn id="88" dur="1000"/>
                                        <p:tgtEl>
                                          <p:spTgt spid="13"/>
                                        </p:tgtEl>
                                      </p:cBhvr>
                                    </p:animEffect>
                                    <p:anim calcmode="lin" valueType="num">
                                      <p:cBhvr>
                                        <p:cTn id="89" dur="1000" fill="hold"/>
                                        <p:tgtEl>
                                          <p:spTgt spid="13"/>
                                        </p:tgtEl>
                                        <p:attrNameLst>
                                          <p:attrName>ppt_x</p:attrName>
                                        </p:attrNameLst>
                                      </p:cBhvr>
                                      <p:tavLst>
                                        <p:tav tm="0">
                                          <p:val>
                                            <p:strVal val="#ppt_x"/>
                                          </p:val>
                                        </p:tav>
                                        <p:tav tm="100000">
                                          <p:val>
                                            <p:strVal val="#ppt_x"/>
                                          </p:val>
                                        </p:tav>
                                      </p:tavLst>
                                    </p:anim>
                                    <p:anim calcmode="lin" valueType="num">
                                      <p:cBhvr>
                                        <p:cTn id="9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8">
                                            <p:txEl>
                                              <p:pRg st="4" end="4"/>
                                            </p:txEl>
                                          </p:spTgt>
                                        </p:tgtEl>
                                        <p:attrNameLst>
                                          <p:attrName>style.visibility</p:attrName>
                                        </p:attrNameLst>
                                      </p:cBhvr>
                                      <p:to>
                                        <p:strVal val="visible"/>
                                      </p:to>
                                    </p:set>
                                  </p:childTnLst>
                                </p:cTn>
                              </p:par>
                              <p:par>
                                <p:cTn id="95" presetID="1" presetClass="exit" presetSubtype="0" fill="hold" grpId="1" nodeType="withEffect">
                                  <p:stCondLst>
                                    <p:cond delay="0"/>
                                  </p:stCondLst>
                                  <p:childTnLst>
                                    <p:set>
                                      <p:cBhvr>
                                        <p:cTn id="96"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uiExpand="1" build="p"/>
      <p:bldP spid="2" grpId="0" animBg="1"/>
      <p:bldP spid="6" grpId="0" animBg="1"/>
      <p:bldP spid="6" grpId="1" animBg="1"/>
      <p:bldP spid="9" grpId="0" animBg="1"/>
      <p:bldP spid="10" grpId="0" animBg="1"/>
      <p:bldP spid="11" grpId="0" animBg="1"/>
      <p:bldP spid="11" grpId="1" animBg="1"/>
      <p:bldP spid="12" grpId="0" animBg="1"/>
      <p:bldP spid="12" grpId="1" animBg="1"/>
      <p:bldP spid="13" grpId="0" animBg="1"/>
      <p:bldP spid="13" grpId="1" animBg="1"/>
      <p:bldP spid="14" grpId="0" animBg="1"/>
      <p:bldP spid="14" grpId="1" animBg="1"/>
      <p:bldP spid="16" grpId="0" animBg="1"/>
      <p:bldP spid="1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2422510D-79FC-FEF6-3111-DE2578C256C6}"/>
              </a:ext>
            </a:extLst>
          </p:cNvPr>
          <p:cNvPicPr>
            <a:picLocks noChangeAspect="1"/>
          </p:cNvPicPr>
          <p:nvPr/>
        </p:nvPicPr>
        <p:blipFill>
          <a:blip r:embed="rId2"/>
          <a:stretch>
            <a:fillRect/>
          </a:stretch>
        </p:blipFill>
        <p:spPr>
          <a:xfrm>
            <a:off x="5109881" y="673308"/>
            <a:ext cx="7010400" cy="2034295"/>
          </a:xfrm>
          <a:prstGeom prst="rect">
            <a:avLst/>
          </a:prstGeom>
        </p:spPr>
      </p:pic>
      <p:sp>
        <p:nvSpPr>
          <p:cNvPr id="3" name="Content Placeholder 2"/>
          <p:cNvSpPr>
            <a:spLocks noGrp="1"/>
          </p:cNvSpPr>
          <p:nvPr>
            <p:ph idx="1"/>
          </p:nvPr>
        </p:nvSpPr>
        <p:spPr>
          <a:xfrm>
            <a:off x="76201" y="576010"/>
            <a:ext cx="5181599" cy="4910390"/>
          </a:xfrm>
        </p:spPr>
        <p:txBody>
          <a:bodyPr>
            <a:noAutofit/>
          </a:bodyPr>
          <a:lstStyle/>
          <a:p>
            <a:pPr lvl="0"/>
            <a:r>
              <a:rPr lang="en-US" dirty="0"/>
              <a:t>None in the AAPI community (in our survey) are inclined to deliver food</a:t>
            </a:r>
          </a:p>
          <a:p>
            <a:pPr lvl="0"/>
            <a:r>
              <a:rPr lang="en-US" dirty="0"/>
              <a:t>Blacks are more likely than others to deliver food </a:t>
            </a:r>
          </a:p>
          <a:p>
            <a:pPr lvl="1"/>
            <a:r>
              <a:rPr lang="en-US" dirty="0"/>
              <a:t>And generally more likely to do something</a:t>
            </a:r>
          </a:p>
          <a:p>
            <a:pPr lvl="1"/>
            <a:r>
              <a:rPr lang="en-US" dirty="0"/>
              <a:t>Only 5% rule out taking any action.</a:t>
            </a:r>
          </a:p>
        </p:txBody>
      </p:sp>
      <p:sp>
        <p:nvSpPr>
          <p:cNvPr id="4" name="Slide Number Placeholder 3"/>
          <p:cNvSpPr>
            <a:spLocks noGrp="1"/>
          </p:cNvSpPr>
          <p:nvPr>
            <p:ph type="sldNum" sz="quarter" idx="12"/>
          </p:nvPr>
        </p:nvSpPr>
        <p:spPr>
          <a:xfrm>
            <a:off x="8459972" y="6584350"/>
            <a:ext cx="2133600" cy="2286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Page | </a:t>
            </a:r>
            <a:fld id="{C285602A-04E9-4056-BEF7-4A72165C298E}" type="slidenum">
              <a:rPr kumimoji="0" lang="en-US" sz="1200" b="0" i="0" u="none" strike="noStrike" kern="1200" cap="none" spc="0" normalizeH="0" baseline="0" noProof="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15" name="Title 1">
            <a:extLst>
              <a:ext uri="{FF2B5EF4-FFF2-40B4-BE49-F238E27FC236}">
                <a16:creationId xmlns:a16="http://schemas.microsoft.com/office/drawing/2014/main" id="{8EB6AFBC-F397-4CB9-A631-AB8A206DCA93}"/>
              </a:ext>
            </a:extLst>
          </p:cNvPr>
          <p:cNvSpPr>
            <a:spLocks noGrp="1"/>
          </p:cNvSpPr>
          <p:nvPr>
            <p:ph type="title"/>
          </p:nvPr>
        </p:nvSpPr>
        <p:spPr>
          <a:xfrm>
            <a:off x="76199" y="45050"/>
            <a:ext cx="12039601" cy="586740"/>
          </a:xfrm>
        </p:spPr>
        <p:txBody>
          <a:bodyPr vert="horz" lIns="91440" tIns="45720" rIns="91440" bIns="45720" rtlCol="0" anchor="ctr">
            <a:noAutofit/>
          </a:bodyPr>
          <a:lstStyle/>
          <a:p>
            <a:r>
              <a:rPr lang="en-US" dirty="0">
                <a:solidFill>
                  <a:schemeClr val="tx1"/>
                </a:solidFill>
              </a:rPr>
              <a:t>A Closer Look at Our Ethnic Communities</a:t>
            </a:r>
          </a:p>
        </p:txBody>
      </p:sp>
      <p:sp>
        <p:nvSpPr>
          <p:cNvPr id="6" name="Oval 5">
            <a:extLst>
              <a:ext uri="{FF2B5EF4-FFF2-40B4-BE49-F238E27FC236}">
                <a16:creationId xmlns:a16="http://schemas.microsoft.com/office/drawing/2014/main" id="{4FEE02CA-B1EB-F538-DBD6-BF58360481EE}"/>
              </a:ext>
            </a:extLst>
          </p:cNvPr>
          <p:cNvSpPr/>
          <p:nvPr/>
        </p:nvSpPr>
        <p:spPr>
          <a:xfrm>
            <a:off x="10939935" y="1920056"/>
            <a:ext cx="573833" cy="23050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B6786C41-614E-498E-0114-01EDE1590F5E}"/>
              </a:ext>
            </a:extLst>
          </p:cNvPr>
          <p:cNvSpPr/>
          <p:nvPr/>
        </p:nvSpPr>
        <p:spPr>
          <a:xfrm>
            <a:off x="10336215" y="1927155"/>
            <a:ext cx="573833" cy="23050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BAC5DFD-6ECC-8AC2-9685-B6C3B44ADD91}"/>
              </a:ext>
            </a:extLst>
          </p:cNvPr>
          <p:cNvSpPr/>
          <p:nvPr/>
        </p:nvSpPr>
        <p:spPr>
          <a:xfrm>
            <a:off x="10358623" y="2308359"/>
            <a:ext cx="573833" cy="23050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1414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2" presetClass="entr" presetSubtype="4"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anim calcmode="lin" valueType="num">
                                      <p:cBhvr additive="base">
                                        <p:cTn id="9" dur="500" fill="hold"/>
                                        <p:tgtEl>
                                          <p:spTgt spid="6"/>
                                        </p:tgtEl>
                                        <p:attrNameLst>
                                          <p:attrName>ppt_x</p:attrName>
                                        </p:attrNameLst>
                                      </p:cBhvr>
                                      <p:tavLst>
                                        <p:tav tm="0">
                                          <p:val>
                                            <p:strVal val="#ppt_x"/>
                                          </p:val>
                                        </p:tav>
                                        <p:tav tm="100000">
                                          <p:val>
                                            <p:strVal val="#ppt_x"/>
                                          </p:val>
                                        </p:tav>
                                      </p:tavLst>
                                    </p:anim>
                                    <p:anim calcmode="lin" valueType="num">
                                      <p:cBhvr additive="base">
                                        <p:cTn id="1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2" presetClass="entr" presetSubtype="4"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par>
                                <p:cTn id="27" presetID="2" presetClass="entr" presetSubtype="4"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DCFB1-C5F1-4634-A495-ED510146A647}"/>
              </a:ext>
            </a:extLst>
          </p:cNvPr>
          <p:cNvSpPr>
            <a:spLocks noGrp="1"/>
          </p:cNvSpPr>
          <p:nvPr>
            <p:ph type="title"/>
          </p:nvPr>
        </p:nvSpPr>
        <p:spPr>
          <a:xfrm>
            <a:off x="1605076" y="2885114"/>
            <a:ext cx="8981848" cy="533400"/>
          </a:xfrm>
        </p:spPr>
        <p:txBody>
          <a:bodyPr>
            <a:noAutofit/>
          </a:bodyPr>
          <a:lstStyle/>
          <a:p>
            <a:r>
              <a:rPr lang="en-US" sz="4400" dirty="0">
                <a:solidFill>
                  <a:schemeClr val="tx1"/>
                </a:solidFill>
              </a:rPr>
              <a:t>Thank You!</a:t>
            </a:r>
          </a:p>
        </p:txBody>
      </p:sp>
      <p:sp>
        <p:nvSpPr>
          <p:cNvPr id="4" name="Slide Number Placeholder 3">
            <a:extLst>
              <a:ext uri="{FF2B5EF4-FFF2-40B4-BE49-F238E27FC236}">
                <a16:creationId xmlns:a16="http://schemas.microsoft.com/office/drawing/2014/main" id="{27E86D33-16E5-4EB7-BEAB-5869A14933F0}"/>
              </a:ext>
            </a:extLst>
          </p:cNvPr>
          <p:cNvSpPr>
            <a:spLocks noGrp="1"/>
          </p:cNvSpPr>
          <p:nvPr>
            <p:ph type="sldNum" sz="quarter" idx="12"/>
          </p:nvPr>
        </p:nvSpPr>
        <p:spPr/>
        <p:txBody>
          <a:bodyPr/>
          <a:lstStyle/>
          <a:p>
            <a:r>
              <a:rPr lang="en-US" dirty="0"/>
              <a:t>Page | </a:t>
            </a:r>
            <a:fld id="{C285602A-04E9-4056-BEF7-4A72165C298E}" type="slidenum">
              <a:rPr lang="en-US" smtClean="0"/>
              <a:pPr/>
              <a:t>22</a:t>
            </a:fld>
            <a:endParaRPr lang="en-US" dirty="0"/>
          </a:p>
        </p:txBody>
      </p:sp>
    </p:spTree>
    <p:extLst>
      <p:ext uri="{BB962C8B-B14F-4D97-AF65-F5344CB8AC3E}">
        <p14:creationId xmlns:p14="http://schemas.microsoft.com/office/powerpoint/2010/main" val="31086146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1BF6998-A2D4-4A04-8E52-9F2DC4A1354B}"/>
              </a:ext>
            </a:extLst>
          </p:cNvPr>
          <p:cNvSpPr/>
          <p:nvPr/>
        </p:nvSpPr>
        <p:spPr>
          <a:xfrm>
            <a:off x="10668000" y="0"/>
            <a:ext cx="1524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Oval 3">
            <a:extLst>
              <a:ext uri="{FF2B5EF4-FFF2-40B4-BE49-F238E27FC236}">
                <a16:creationId xmlns:a16="http://schemas.microsoft.com/office/drawing/2014/main" id="{040BCC41-0F5E-4F14-8242-C1A58CD9EA5E}"/>
              </a:ext>
            </a:extLst>
          </p:cNvPr>
          <p:cNvSpPr/>
          <p:nvPr/>
        </p:nvSpPr>
        <p:spPr>
          <a:xfrm>
            <a:off x="9608132" y="2283722"/>
            <a:ext cx="2119736" cy="2132141"/>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Content Placeholder 2">
            <a:extLst>
              <a:ext uri="{FF2B5EF4-FFF2-40B4-BE49-F238E27FC236}">
                <a16:creationId xmlns:a16="http://schemas.microsoft.com/office/drawing/2014/main" id="{AA4816A0-0064-47E3-92D4-6C7FA0CD8E5F}"/>
              </a:ext>
            </a:extLst>
          </p:cNvPr>
          <p:cNvSpPr txBox="1">
            <a:spLocks/>
          </p:cNvSpPr>
          <p:nvPr/>
        </p:nvSpPr>
        <p:spPr>
          <a:xfrm>
            <a:off x="288292" y="381000"/>
            <a:ext cx="7570418" cy="6251410"/>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ctr"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3300" b="1" i="0" u="none" strike="noStrike" kern="1200" cap="none" spc="0" normalizeH="0" baseline="0" noProof="0" dirty="0">
                <a:ln>
                  <a:noFill/>
                </a:ln>
                <a:solidFill>
                  <a:srgbClr val="C00000"/>
                </a:solidFill>
                <a:effectLst/>
                <a:uLnTx/>
                <a:uFillTx/>
                <a:latin typeface="Calibri"/>
                <a:ea typeface="+mn-ea"/>
                <a:cs typeface="+mn-cs"/>
              </a:rPr>
              <a:t>Public Opinion · Public Policy · Organizations · Campaigns</a:t>
            </a:r>
            <a:endParaRPr kumimoji="0" lang="en-US" sz="3300" b="0" i="0" u="none" strike="noStrike" kern="1200" cap="none" spc="0" normalizeH="0" baseline="0" noProof="0" dirty="0">
              <a:ln>
                <a:noFill/>
              </a:ln>
              <a:solidFill>
                <a:srgbClr val="C00000"/>
              </a:solidFill>
              <a:effectLst/>
              <a:uLnTx/>
              <a:uFillTx/>
              <a:latin typeface="Calibri"/>
              <a:ea typeface="+mn-ea"/>
              <a:cs typeface="+mn-cs"/>
            </a:endParaRP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endParaRPr kumimoji="0" lang="en-US" sz="1800" b="1" i="0" u="none" strike="noStrike" kern="1200" cap="none" spc="0" normalizeH="0" baseline="0" noProof="0" dirty="0">
              <a:ln>
                <a:noFill/>
              </a:ln>
              <a:solidFill>
                <a:srgbClr val="000000"/>
              </a:solidFill>
              <a:effectLst/>
              <a:uLnTx/>
              <a:uFillTx/>
              <a:latin typeface="Calibri"/>
              <a:ea typeface="+mn-ea"/>
              <a:cs typeface="+mn-cs"/>
            </a:endParaRP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1987 – Founded in San Diego</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1988 – Phonecenters established in Riverside, CA and San Diego</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1990 – Phonecenters established in Reno, NV and San Diego</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1992 – Predictive dialing installed to double interviewing capacity; CERC calls San Diego Mayor’s race</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1993 – "The Edge" newsletter launches</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1998 – Qualitative focus groups introduced</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2000 – CERC calls San Diego Mayor’s race</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2003 – KPBS/Competitive Edge Research Poll and annual Super Bowl poll launched</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2004 – CERC calls San Diego Mayor’s race (x2)</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2005 – CERC calls San Diego Mayor’s race (x2)</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2006 – SDIPR/CERC Opinion Barometer launched; Ballot measures paper presented at AAPOR Conference</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2008 – CERC calls San Diego Mayor’s race; Convenes post-election summit @ USD</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2009 – Interviewer effects paper presented at AAPOR Conference</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2010 – Web-based interviewing and custom panels introduced</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2012 – Dial-testing introduced; CERC calls San Diego Mayor’s race (x2)</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2013 – CERC calls San Diego Mayor’s race; Business Forecast survey launched</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2014 – CERC calls San Diego Mayor’s race</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2016 – CERC calls San Diego Mayor’s race</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2017 – Phonecenter established in El Paso, TX</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2018 – CERC calls CA Governor’s race (x2)</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2019 – Ballot measure wording paper presented at AAPOR Conference</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2020 – Incumbent viability paper accepted for presentation at AAPOR Conference</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lang="en-US" dirty="0">
                <a:solidFill>
                  <a:srgbClr val="000000"/>
                </a:solidFill>
                <a:latin typeface="Calibri"/>
              </a:rPr>
              <a:t>2022 – San Diego County Issues Barometer launched</a:t>
            </a:r>
            <a:endParaRPr kumimoji="0" lang="en-US" sz="2000" b="0" i="0" u="none" strike="noStrike" kern="1200" cap="none" spc="0" normalizeH="0" baseline="0" noProof="0" dirty="0">
              <a:ln>
                <a:noFill/>
              </a:ln>
              <a:solidFill>
                <a:srgbClr val="000000"/>
              </a:solidFill>
              <a:effectLst/>
              <a:uLnTx/>
              <a:uFillTx/>
              <a:latin typeface="Calibri"/>
              <a:ea typeface="+mn-ea"/>
              <a:cs typeface="+mn-cs"/>
            </a:endParaRP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solidFill>
              <a:effectLst/>
              <a:uLnTx/>
              <a:uFillTx/>
              <a:latin typeface="Calibri"/>
              <a:ea typeface="+mn-ea"/>
              <a:cs typeface="+mn-cs"/>
            </a:endParaRP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1" i="1" u="none" strike="noStrike" kern="1200" cap="none" spc="0" normalizeH="0" baseline="0" noProof="0" dirty="0">
                <a:ln>
                  <a:noFill/>
                </a:ln>
                <a:solidFill>
                  <a:srgbClr val="C00000"/>
                </a:solidFill>
                <a:effectLst/>
                <a:uLnTx/>
                <a:uFillTx/>
                <a:latin typeface="Calibri"/>
                <a:ea typeface="+mn-ea"/>
                <a:cs typeface="+mn-cs"/>
              </a:rPr>
              <a:t>John Nienstedt, MA Political Science: </a:t>
            </a:r>
            <a:r>
              <a:rPr kumimoji="0" lang="en-US" sz="2000" b="1" i="0" u="none" strike="noStrike" kern="1200" cap="none" spc="0" normalizeH="0" baseline="0" noProof="0" dirty="0">
                <a:ln>
                  <a:noFill/>
                </a:ln>
                <a:solidFill>
                  <a:srgbClr val="000000"/>
                </a:solidFill>
                <a:effectLst/>
                <a:uLnTx/>
                <a:uFillTx/>
                <a:latin typeface="Calibri"/>
                <a:ea typeface="+mn-ea"/>
                <a:cs typeface="+mn-cs"/>
              </a:rPr>
              <a:t>President </a:t>
            </a:r>
          </a:p>
          <a:p>
            <a:pPr marL="342900" marR="0" lvl="0" indent="-342900" algn="l" defTabSz="381000" rtl="0" eaLnBrk="0" fontAlgn="auto" latinLnBrk="0" hangingPunct="0">
              <a:lnSpc>
                <a:spcPct val="120000"/>
              </a:lnSpc>
              <a:spcBef>
                <a:spcPts val="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000000"/>
                </a:solidFill>
                <a:effectLst/>
                <a:uLnTx/>
                <a:uFillTx/>
                <a:latin typeface="Calibri"/>
                <a:ea typeface="+mn-ea"/>
                <a:cs typeface="+mn-cs"/>
              </a:rPr>
              <a:t>Member, American Association for Public Opinion Research</a:t>
            </a:r>
          </a:p>
          <a:p>
            <a:pPr marL="342900" marR="0" lvl="0" indent="-342900" algn="l" defTabSz="381000" rtl="0" eaLnBrk="0" fontAlgn="auto" latinLnBrk="0" hangingPunct="0">
              <a:lnSpc>
                <a:spcPct val="120000"/>
              </a:lnSpc>
              <a:spcBef>
                <a:spcPts val="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000000"/>
                </a:solidFill>
                <a:effectLst/>
                <a:uLnTx/>
                <a:uFillTx/>
                <a:latin typeface="Calibri"/>
                <a:ea typeface="+mn-ea"/>
                <a:cs typeface="+mn-cs"/>
              </a:rPr>
              <a:t>SBA Entrepreneurial Success Award (2000)</a:t>
            </a:r>
          </a:p>
          <a:p>
            <a:pPr marL="342900" marR="0" lvl="0" indent="-342900" algn="l" defTabSz="381000" rtl="0" eaLnBrk="0" fontAlgn="auto" latinLnBrk="0" hangingPunct="0">
              <a:lnSpc>
                <a:spcPct val="120000"/>
              </a:lnSpc>
              <a:spcBef>
                <a:spcPts val="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000000"/>
                </a:solidFill>
                <a:effectLst/>
                <a:uLnTx/>
                <a:uFillTx/>
                <a:latin typeface="Calibri"/>
                <a:ea typeface="+mn-ea"/>
                <a:cs typeface="+mn-cs"/>
              </a:rPr>
              <a:t>Pollster of the year (x7)</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endParaRPr kumimoji="0" lang="en-US" sz="2000" b="1" i="1" u="none" strike="noStrike" kern="1200" cap="none" spc="0" normalizeH="0" baseline="0" noProof="0" dirty="0">
              <a:ln>
                <a:noFill/>
              </a:ln>
              <a:solidFill>
                <a:srgbClr val="000000"/>
              </a:solidFill>
              <a:effectLst/>
              <a:uLnTx/>
              <a:uFillTx/>
              <a:latin typeface="Calibri"/>
              <a:ea typeface="+mn-ea"/>
              <a:cs typeface="+mn-cs"/>
            </a:endParaRP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1" i="1" u="none" strike="noStrike" kern="1200" cap="none" spc="0" normalizeH="0" baseline="0" noProof="0" dirty="0">
                <a:ln>
                  <a:noFill/>
                </a:ln>
                <a:solidFill>
                  <a:srgbClr val="C00000"/>
                </a:solidFill>
                <a:effectLst/>
                <a:uLnTx/>
                <a:uFillTx/>
                <a:latin typeface="Calibri"/>
                <a:ea typeface="+mn-ea"/>
                <a:cs typeface="+mn-cs"/>
              </a:rPr>
              <a:t>Rachel Lawler, MA Political Science: </a:t>
            </a:r>
            <a:r>
              <a:rPr kumimoji="0" lang="en-US" sz="2000" b="1" i="0" u="none" strike="noStrike" kern="1200" cap="none" spc="0" normalizeH="0" baseline="0" noProof="0" dirty="0">
                <a:ln>
                  <a:noFill/>
                </a:ln>
                <a:solidFill>
                  <a:srgbClr val="000000"/>
                </a:solidFill>
                <a:effectLst/>
                <a:uLnTx/>
                <a:uFillTx/>
                <a:latin typeface="Calibri"/>
                <a:ea typeface="+mn-ea"/>
                <a:cs typeface="+mn-cs"/>
              </a:rPr>
              <a:t>Research Analyst </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000000"/>
                </a:solidFill>
                <a:effectLst/>
                <a:uLnTx/>
                <a:uFillTx/>
                <a:latin typeface="Calibri"/>
                <a:ea typeface="+mn-ea"/>
                <a:cs typeface="+mn-cs"/>
              </a:rPr>
              <a:t>Member, American Association for Public Opinion Research</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1" i="1" u="none" strike="noStrike" kern="1200" cap="none" spc="0" normalizeH="0" baseline="0" noProof="0" dirty="0">
                <a:ln>
                  <a:noFill/>
                </a:ln>
                <a:solidFill>
                  <a:srgbClr val="C00000"/>
                </a:solidFill>
                <a:effectLst/>
                <a:uLnTx/>
                <a:uFillTx/>
                <a:latin typeface="Calibri"/>
                <a:ea typeface="+mn-ea"/>
                <a:cs typeface="+mn-cs"/>
              </a:rPr>
              <a:t>Ronald Zavala:</a:t>
            </a:r>
            <a:r>
              <a:rPr kumimoji="0" lang="en-US" sz="2000" b="1" i="0" u="none" strike="noStrike" kern="1200" cap="none" spc="0" normalizeH="0" baseline="0" noProof="0" dirty="0">
                <a:ln>
                  <a:noFill/>
                </a:ln>
                <a:solidFill>
                  <a:srgbClr val="C00000"/>
                </a:solidFill>
                <a:effectLst/>
                <a:uLnTx/>
                <a:uFillTx/>
                <a:latin typeface="Calibri"/>
                <a:ea typeface="+mn-ea"/>
                <a:cs typeface="+mn-cs"/>
              </a:rPr>
              <a:t> </a:t>
            </a:r>
            <a:r>
              <a:rPr kumimoji="0" lang="en-US" sz="2000" b="1" i="0" u="none" strike="noStrike" kern="1200" cap="none" spc="0" normalizeH="0" baseline="0" noProof="0" dirty="0">
                <a:ln>
                  <a:noFill/>
                </a:ln>
                <a:solidFill>
                  <a:srgbClr val="000000"/>
                </a:solidFill>
                <a:effectLst/>
                <a:uLnTx/>
                <a:uFillTx/>
                <a:latin typeface="Calibri"/>
                <a:ea typeface="+mn-ea"/>
                <a:cs typeface="+mn-cs"/>
              </a:rPr>
              <a:t>Director of Operations</a:t>
            </a:r>
          </a:p>
          <a:p>
            <a:pPr marL="342900" marR="0" lvl="0" indent="-342900" algn="l" defTabSz="381000" rtl="0" eaLnBrk="0" fontAlgn="auto" latinLnBrk="0" hangingPunct="0">
              <a:lnSpc>
                <a:spcPct val="100000"/>
              </a:lnSpc>
              <a:spcBef>
                <a:spcPct val="20000"/>
              </a:spcBef>
              <a:spcAft>
                <a:spcPts val="0"/>
              </a:spcAft>
              <a:buClrTx/>
              <a:buSzTx/>
              <a:buFont typeface="Arial" panose="020B0604020202020204" pitchFamily="34" charset="0"/>
              <a:buNone/>
              <a:tabLst/>
              <a:defRPr/>
            </a:pPr>
            <a:r>
              <a:rPr kumimoji="0" lang="en-US" sz="2000" b="1" i="1" u="none" strike="noStrike" kern="1200" cap="none" spc="0" normalizeH="0" baseline="0" noProof="0" dirty="0">
                <a:ln>
                  <a:noFill/>
                </a:ln>
                <a:solidFill>
                  <a:srgbClr val="C00000"/>
                </a:solidFill>
                <a:effectLst/>
                <a:uLnTx/>
                <a:uFillTx/>
                <a:latin typeface="Calibri"/>
                <a:ea typeface="+mn-ea"/>
                <a:cs typeface="+mn-cs"/>
              </a:rPr>
              <a:t>James Iwu: </a:t>
            </a:r>
            <a:r>
              <a:rPr kumimoji="0" lang="en-US" sz="2000" b="1" i="0" u="none" strike="noStrike" kern="1200" cap="none" spc="0" normalizeH="0" baseline="0" noProof="0" dirty="0">
                <a:ln>
                  <a:noFill/>
                </a:ln>
                <a:solidFill>
                  <a:srgbClr val="000000"/>
                </a:solidFill>
                <a:effectLst/>
                <a:uLnTx/>
                <a:uFillTx/>
                <a:latin typeface="Calibri"/>
                <a:ea typeface="+mn-ea"/>
                <a:cs typeface="+mn-cs"/>
              </a:rPr>
              <a:t>Research Assistant</a:t>
            </a:r>
            <a:endParaRPr kumimoji="0" lang="en-US" sz="2000" b="1" i="1" u="none" strike="noStrike" kern="1200" cap="none" spc="0" normalizeH="0" baseline="0" noProof="0" dirty="0">
              <a:ln>
                <a:noFill/>
              </a:ln>
              <a:solidFill>
                <a:srgbClr val="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6" name="Picture 5">
            <a:extLst>
              <a:ext uri="{FF2B5EF4-FFF2-40B4-BE49-F238E27FC236}">
                <a16:creationId xmlns:a16="http://schemas.microsoft.com/office/drawing/2014/main" id="{2708712E-A378-4D24-88F0-5157BED7D9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4460" y="2696887"/>
            <a:ext cx="1647085" cy="1280160"/>
          </a:xfrm>
          <a:prstGeom prst="rect">
            <a:avLst/>
          </a:prstGeom>
        </p:spPr>
      </p:pic>
    </p:spTree>
    <p:extLst>
      <p:ext uri="{BB962C8B-B14F-4D97-AF65-F5344CB8AC3E}">
        <p14:creationId xmlns:p14="http://schemas.microsoft.com/office/powerpoint/2010/main" val="3511222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459972" y="6584350"/>
            <a:ext cx="2133600" cy="228600"/>
          </a:xfrm>
        </p:spPr>
        <p:txBody>
          <a:bodyPr/>
          <a:lstStyle/>
          <a:p>
            <a:pPr>
              <a:defRPr/>
            </a:pPr>
            <a:r>
              <a:rPr lang="en-US" dirty="0">
                <a:solidFill>
                  <a:prstClr val="white"/>
                </a:solidFill>
                <a:latin typeface="Calibri"/>
              </a:rPr>
              <a:t>Page | </a:t>
            </a:r>
            <a:fld id="{C285602A-04E9-4056-BEF7-4A72165C298E}" type="slidenum">
              <a:rPr lang="en-US">
                <a:solidFill>
                  <a:prstClr val="white"/>
                </a:solidFill>
                <a:latin typeface="Calibri"/>
              </a:rPr>
              <a:pPr>
                <a:defRPr/>
              </a:pPr>
              <a:t>3</a:t>
            </a:fld>
            <a:endParaRPr lang="en-US" dirty="0">
              <a:solidFill>
                <a:prstClr val="white"/>
              </a:solidFill>
              <a:latin typeface="Calibri"/>
            </a:endParaRPr>
          </a:p>
        </p:txBody>
      </p:sp>
      <p:sp>
        <p:nvSpPr>
          <p:cNvPr id="15" name="Title 1">
            <a:extLst>
              <a:ext uri="{FF2B5EF4-FFF2-40B4-BE49-F238E27FC236}">
                <a16:creationId xmlns:a16="http://schemas.microsoft.com/office/drawing/2014/main" id="{8EB6AFBC-F397-4CB9-A631-AB8A206DCA93}"/>
              </a:ext>
            </a:extLst>
          </p:cNvPr>
          <p:cNvSpPr>
            <a:spLocks noGrp="1"/>
          </p:cNvSpPr>
          <p:nvPr>
            <p:ph type="title"/>
          </p:nvPr>
        </p:nvSpPr>
        <p:spPr>
          <a:xfrm>
            <a:off x="1609952" y="45050"/>
            <a:ext cx="8981848" cy="586740"/>
          </a:xfrm>
        </p:spPr>
        <p:txBody>
          <a:bodyPr>
            <a:noAutofit/>
          </a:bodyPr>
          <a:lstStyle/>
          <a:p>
            <a:r>
              <a:rPr lang="en-US" dirty="0"/>
              <a:t>Summary</a:t>
            </a:r>
            <a:endParaRPr lang="en-US" dirty="0">
              <a:solidFill>
                <a:srgbClr val="C00000"/>
              </a:solidFill>
            </a:endParaRPr>
          </a:p>
        </p:txBody>
      </p:sp>
      <p:sp>
        <p:nvSpPr>
          <p:cNvPr id="7" name="Content Placeholder 2">
            <a:extLst>
              <a:ext uri="{FF2B5EF4-FFF2-40B4-BE49-F238E27FC236}">
                <a16:creationId xmlns:a16="http://schemas.microsoft.com/office/drawing/2014/main" id="{4099D648-8F97-4C0C-A5B8-923543BFF4A7}"/>
              </a:ext>
            </a:extLst>
          </p:cNvPr>
          <p:cNvSpPr>
            <a:spLocks noGrp="1"/>
          </p:cNvSpPr>
          <p:nvPr>
            <p:ph idx="1"/>
          </p:nvPr>
        </p:nvSpPr>
        <p:spPr>
          <a:xfrm>
            <a:off x="228600" y="762000"/>
            <a:ext cx="8991600" cy="4267200"/>
          </a:xfrm>
        </p:spPr>
        <p:txBody>
          <a:bodyPr>
            <a:normAutofit/>
          </a:bodyPr>
          <a:lstStyle/>
          <a:p>
            <a:pPr>
              <a:buNone/>
            </a:pPr>
            <a:r>
              <a:rPr lang="en-US" sz="1400" b="1" dirty="0"/>
              <a:t>Research Objective:	</a:t>
            </a:r>
            <a:r>
              <a:rPr lang="en-US" sz="1400" dirty="0"/>
              <a:t>	1) Explore food insecurity issues</a:t>
            </a:r>
          </a:p>
          <a:p>
            <a:pPr>
              <a:buNone/>
            </a:pPr>
            <a:r>
              <a:rPr lang="en-US" sz="1400" b="1" dirty="0"/>
              <a:t>Sample Size:</a:t>
            </a:r>
            <a:r>
              <a:rPr lang="en-US" sz="1400" dirty="0"/>
              <a:t>		n=504</a:t>
            </a:r>
          </a:p>
          <a:p>
            <a:pPr>
              <a:buNone/>
            </a:pPr>
            <a:r>
              <a:rPr lang="en-US" sz="1400" b="1" dirty="0"/>
              <a:t>Margin of Sampling Error:</a:t>
            </a:r>
            <a:r>
              <a:rPr lang="en-US" sz="1400" dirty="0"/>
              <a:t>	± 4.4%</a:t>
            </a:r>
          </a:p>
          <a:p>
            <a:pPr marL="633413" indent="-633413">
              <a:lnSpc>
                <a:spcPct val="110000"/>
              </a:lnSpc>
              <a:buNone/>
            </a:pPr>
            <a:r>
              <a:rPr lang="en-US" sz="1400" b="1" dirty="0"/>
              <a:t>Confidence Level:</a:t>
            </a:r>
            <a:r>
              <a:rPr lang="en-US" sz="1400" dirty="0"/>
              <a:t>		95%</a:t>
            </a:r>
          </a:p>
          <a:p>
            <a:pPr marL="633413" indent="-633413">
              <a:lnSpc>
                <a:spcPct val="110000"/>
              </a:lnSpc>
              <a:buNone/>
            </a:pPr>
            <a:r>
              <a:rPr lang="en-US" sz="1400" b="1" dirty="0"/>
              <a:t>Sample Methodology:		</a:t>
            </a:r>
            <a:r>
              <a:rPr lang="en-US" sz="1400" dirty="0"/>
              <a:t>Simple random sampling from listed sample</a:t>
            </a:r>
          </a:p>
          <a:p>
            <a:pPr marL="633413" indent="-633413">
              <a:lnSpc>
                <a:spcPct val="110000"/>
              </a:lnSpc>
              <a:buNone/>
            </a:pPr>
            <a:r>
              <a:rPr lang="en-US" sz="1400" b="1" dirty="0"/>
              <a:t>Jurisdiction:</a:t>
            </a:r>
            <a:r>
              <a:rPr lang="en-US" sz="1400" dirty="0"/>
              <a:t>			San Diego County</a:t>
            </a:r>
          </a:p>
          <a:p>
            <a:pPr marL="633413" indent="-633413">
              <a:lnSpc>
                <a:spcPct val="110000"/>
              </a:lnSpc>
              <a:buNone/>
            </a:pPr>
            <a:r>
              <a:rPr lang="en-US" sz="1400" b="1" dirty="0"/>
              <a:t>Eligibility:	</a:t>
            </a:r>
            <a:r>
              <a:rPr lang="en-US" sz="1400" dirty="0"/>
              <a:t>		Adult residents</a:t>
            </a:r>
          </a:p>
          <a:p>
            <a:pPr marL="633413" indent="-633413">
              <a:lnSpc>
                <a:spcPct val="110000"/>
              </a:lnSpc>
              <a:buNone/>
            </a:pPr>
            <a:r>
              <a:rPr lang="en-US" sz="1400" b="1" dirty="0"/>
              <a:t>Interview Methods:</a:t>
            </a:r>
            <a:r>
              <a:rPr lang="en-US" sz="1400" dirty="0"/>
              <a:t>		Telephone (including cell phones), e-mail push-to-web, text push-to-web</a:t>
            </a:r>
          </a:p>
          <a:p>
            <a:pPr marL="633413" indent="-633413">
              <a:lnSpc>
                <a:spcPct val="110000"/>
              </a:lnSpc>
              <a:buNone/>
            </a:pPr>
            <a:r>
              <a:rPr lang="en-US" sz="1400" b="1" dirty="0"/>
              <a:t>Field Dates:</a:t>
            </a:r>
            <a:r>
              <a:rPr lang="en-US" sz="1400" dirty="0"/>
              <a:t>			December 1-6, 2022</a:t>
            </a:r>
          </a:p>
          <a:p>
            <a:pPr marL="633413" indent="-633413">
              <a:lnSpc>
                <a:spcPct val="110000"/>
              </a:lnSpc>
              <a:buNone/>
            </a:pPr>
            <a:r>
              <a:rPr lang="en-US" sz="1400" b="1" dirty="0"/>
              <a:t>Field Facility:</a:t>
            </a:r>
            <a:r>
              <a:rPr lang="en-US" sz="1400" dirty="0"/>
              <a:t>		Competitive Edge Research, El Paso TX</a:t>
            </a:r>
          </a:p>
          <a:p>
            <a:pPr marL="633413" indent="-633413">
              <a:lnSpc>
                <a:spcPct val="110000"/>
              </a:lnSpc>
              <a:buNone/>
            </a:pPr>
            <a:r>
              <a:rPr lang="en-US" sz="1400" b="1" dirty="0"/>
              <a:t>Project Director:</a:t>
            </a:r>
            <a:r>
              <a:rPr lang="en-US" sz="1400" dirty="0"/>
              <a:t>		John Nienstedt, Sr.</a:t>
            </a:r>
          </a:p>
          <a:p>
            <a:pPr marL="633413" indent="-633413">
              <a:lnSpc>
                <a:spcPct val="110000"/>
              </a:lnSpc>
              <a:buNone/>
            </a:pPr>
            <a:r>
              <a:rPr lang="en-US" sz="1400" b="1" dirty="0"/>
              <a:t>Research Analyst:		</a:t>
            </a:r>
            <a:r>
              <a:rPr lang="en-US" sz="1400" dirty="0"/>
              <a:t>Rachel Lawler</a:t>
            </a:r>
          </a:p>
          <a:p>
            <a:pPr marL="633413" indent="-633413">
              <a:lnSpc>
                <a:spcPct val="110000"/>
              </a:lnSpc>
              <a:buNone/>
            </a:pPr>
            <a:r>
              <a:rPr lang="en-US" sz="1400" b="1" dirty="0"/>
              <a:t>Research Assistant:</a:t>
            </a:r>
            <a:r>
              <a:rPr lang="en-US" sz="1400" dirty="0"/>
              <a:t>		James Iwu</a:t>
            </a:r>
          </a:p>
          <a:p>
            <a:pPr marL="633413" indent="-633413">
              <a:lnSpc>
                <a:spcPct val="110000"/>
              </a:lnSpc>
              <a:buNone/>
            </a:pPr>
            <a:endParaRPr lang="en-US" sz="1400" dirty="0"/>
          </a:p>
        </p:txBody>
      </p:sp>
    </p:spTree>
    <p:extLst>
      <p:ext uri="{BB962C8B-B14F-4D97-AF65-F5344CB8AC3E}">
        <p14:creationId xmlns:p14="http://schemas.microsoft.com/office/powerpoint/2010/main" val="306124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DCFB1-C5F1-4634-A495-ED510146A647}"/>
              </a:ext>
            </a:extLst>
          </p:cNvPr>
          <p:cNvSpPr>
            <a:spLocks noGrp="1"/>
          </p:cNvSpPr>
          <p:nvPr>
            <p:ph type="title"/>
          </p:nvPr>
        </p:nvSpPr>
        <p:spPr>
          <a:xfrm>
            <a:off x="1605076" y="2885114"/>
            <a:ext cx="8981848" cy="533400"/>
          </a:xfrm>
        </p:spPr>
        <p:txBody>
          <a:bodyPr>
            <a:noAutofit/>
          </a:bodyPr>
          <a:lstStyle/>
          <a:p>
            <a:r>
              <a:rPr lang="en-US" sz="4400" dirty="0">
                <a:solidFill>
                  <a:schemeClr val="tx1"/>
                </a:solidFill>
              </a:rPr>
              <a:t>Background</a:t>
            </a:r>
          </a:p>
        </p:txBody>
      </p:sp>
      <p:sp>
        <p:nvSpPr>
          <p:cNvPr id="4" name="Slide Number Placeholder 3">
            <a:extLst>
              <a:ext uri="{FF2B5EF4-FFF2-40B4-BE49-F238E27FC236}">
                <a16:creationId xmlns:a16="http://schemas.microsoft.com/office/drawing/2014/main" id="{27E86D33-16E5-4EB7-BEAB-5869A14933F0}"/>
              </a:ext>
            </a:extLst>
          </p:cNvPr>
          <p:cNvSpPr>
            <a:spLocks noGrp="1"/>
          </p:cNvSpPr>
          <p:nvPr>
            <p:ph type="sldNum" sz="quarter" idx="12"/>
          </p:nvPr>
        </p:nvSpPr>
        <p:spPr/>
        <p:txBody>
          <a:bodyPr/>
          <a:lstStyle/>
          <a:p>
            <a:r>
              <a:rPr lang="en-US" dirty="0"/>
              <a:t>Page | </a:t>
            </a:r>
            <a:fld id="{C285602A-04E9-4056-BEF7-4A72165C298E}" type="slidenum">
              <a:rPr lang="en-US" smtClean="0"/>
              <a:pPr/>
              <a:t>4</a:t>
            </a:fld>
            <a:endParaRPr lang="en-US" dirty="0"/>
          </a:p>
        </p:txBody>
      </p:sp>
    </p:spTree>
    <p:extLst>
      <p:ext uri="{BB962C8B-B14F-4D97-AF65-F5344CB8AC3E}">
        <p14:creationId xmlns:p14="http://schemas.microsoft.com/office/powerpoint/2010/main" val="2997522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76010"/>
            <a:ext cx="11887200" cy="4148390"/>
          </a:xfrm>
        </p:spPr>
        <p:txBody>
          <a:bodyPr>
            <a:noAutofit/>
          </a:bodyPr>
          <a:lstStyle/>
          <a:p>
            <a:r>
              <a:rPr lang="en-US" dirty="0"/>
              <a:t>Defined as: </a:t>
            </a:r>
            <a:r>
              <a:rPr lang="en-US" i="1" dirty="0"/>
              <a:t>“At times during the year, these households were uncertain of having or unable to acquire enough food to meet the needs of all their members because they had insufficient money or other resources for food”</a:t>
            </a:r>
            <a:r>
              <a:rPr lang="en-US" dirty="0"/>
              <a:t> </a:t>
            </a:r>
          </a:p>
          <a:p>
            <a:r>
              <a:rPr lang="en-US" dirty="0"/>
              <a:t>Roughly 8 million Californians face food insecurity</a:t>
            </a:r>
          </a:p>
          <a:p>
            <a:pPr lvl="1"/>
            <a:r>
              <a:rPr lang="en-US" dirty="0"/>
              <a:t>Including &gt; 330,000 in San Diego County</a:t>
            </a:r>
          </a:p>
          <a:p>
            <a:pPr lvl="1"/>
            <a:r>
              <a:rPr lang="en-US" dirty="0"/>
              <a:t>Levels remain elevated compared to pre-COVID times</a:t>
            </a:r>
          </a:p>
          <a:p>
            <a:r>
              <a:rPr lang="en-US" dirty="0"/>
              <a:t>Research increasingly links poor nutrition to poor health outcomes.</a:t>
            </a:r>
          </a:p>
        </p:txBody>
      </p:sp>
      <p:sp>
        <p:nvSpPr>
          <p:cNvPr id="4" name="Slide Number Placeholder 3"/>
          <p:cNvSpPr>
            <a:spLocks noGrp="1"/>
          </p:cNvSpPr>
          <p:nvPr>
            <p:ph type="sldNum" sz="quarter" idx="12"/>
          </p:nvPr>
        </p:nvSpPr>
        <p:spPr>
          <a:xfrm>
            <a:off x="8459972" y="6584350"/>
            <a:ext cx="2133600" cy="2286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Page | </a:t>
            </a:r>
            <a:fld id="{C285602A-04E9-4056-BEF7-4A72165C298E}" type="slidenum">
              <a:rPr kumimoji="0" lang="en-US" sz="1200" b="0" i="0" u="none" strike="noStrike" kern="1200" cap="none" spc="0" normalizeH="0" baseline="0" noProof="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15" name="Title 1">
            <a:extLst>
              <a:ext uri="{FF2B5EF4-FFF2-40B4-BE49-F238E27FC236}">
                <a16:creationId xmlns:a16="http://schemas.microsoft.com/office/drawing/2014/main" id="{8EB6AFBC-F397-4CB9-A631-AB8A206DCA93}"/>
              </a:ext>
            </a:extLst>
          </p:cNvPr>
          <p:cNvSpPr>
            <a:spLocks noGrp="1"/>
          </p:cNvSpPr>
          <p:nvPr>
            <p:ph type="title"/>
          </p:nvPr>
        </p:nvSpPr>
        <p:spPr>
          <a:xfrm>
            <a:off x="533400" y="45050"/>
            <a:ext cx="10515600" cy="586740"/>
          </a:xfrm>
        </p:spPr>
        <p:txBody>
          <a:bodyPr vert="horz" lIns="91440" tIns="45720" rIns="91440" bIns="45720" rtlCol="0" anchor="ctr">
            <a:noAutofit/>
          </a:bodyPr>
          <a:lstStyle/>
          <a:p>
            <a:r>
              <a:rPr lang="en-US" dirty="0">
                <a:solidFill>
                  <a:schemeClr val="tx1"/>
                </a:solidFill>
              </a:rPr>
              <a:t>33.8 Million Americans are Food Insecure</a:t>
            </a:r>
          </a:p>
        </p:txBody>
      </p:sp>
    </p:spTree>
    <p:extLst>
      <p:ext uri="{BB962C8B-B14F-4D97-AF65-F5344CB8AC3E}">
        <p14:creationId xmlns:p14="http://schemas.microsoft.com/office/powerpoint/2010/main" val="3751733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DCFB1-C5F1-4634-A495-ED510146A647}"/>
              </a:ext>
            </a:extLst>
          </p:cNvPr>
          <p:cNvSpPr>
            <a:spLocks noGrp="1"/>
          </p:cNvSpPr>
          <p:nvPr>
            <p:ph type="title"/>
          </p:nvPr>
        </p:nvSpPr>
        <p:spPr>
          <a:xfrm>
            <a:off x="1605076" y="2885114"/>
            <a:ext cx="8981848" cy="533400"/>
          </a:xfrm>
        </p:spPr>
        <p:txBody>
          <a:bodyPr>
            <a:noAutofit/>
          </a:bodyPr>
          <a:lstStyle/>
          <a:p>
            <a:r>
              <a:rPr lang="en-US" sz="4400" dirty="0">
                <a:solidFill>
                  <a:schemeClr val="tx1"/>
                </a:solidFill>
              </a:rPr>
              <a:t>Household Access to Nutritious Food</a:t>
            </a:r>
          </a:p>
        </p:txBody>
      </p:sp>
      <p:sp>
        <p:nvSpPr>
          <p:cNvPr id="4" name="Slide Number Placeholder 3">
            <a:extLst>
              <a:ext uri="{FF2B5EF4-FFF2-40B4-BE49-F238E27FC236}">
                <a16:creationId xmlns:a16="http://schemas.microsoft.com/office/drawing/2014/main" id="{27E86D33-16E5-4EB7-BEAB-5869A14933F0}"/>
              </a:ext>
            </a:extLst>
          </p:cNvPr>
          <p:cNvSpPr>
            <a:spLocks noGrp="1"/>
          </p:cNvSpPr>
          <p:nvPr>
            <p:ph type="sldNum" sz="quarter" idx="12"/>
          </p:nvPr>
        </p:nvSpPr>
        <p:spPr/>
        <p:txBody>
          <a:bodyPr/>
          <a:lstStyle/>
          <a:p>
            <a:r>
              <a:rPr lang="en-US" dirty="0"/>
              <a:t>Page | </a:t>
            </a:r>
            <a:fld id="{C285602A-04E9-4056-BEF7-4A72165C298E}" type="slidenum">
              <a:rPr lang="en-US" smtClean="0"/>
              <a:pPr/>
              <a:t>6</a:t>
            </a:fld>
            <a:endParaRPr lang="en-US" dirty="0"/>
          </a:p>
        </p:txBody>
      </p:sp>
    </p:spTree>
    <p:extLst>
      <p:ext uri="{BB962C8B-B14F-4D97-AF65-F5344CB8AC3E}">
        <p14:creationId xmlns:p14="http://schemas.microsoft.com/office/powerpoint/2010/main" val="1691668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76010"/>
            <a:ext cx="11963400" cy="795590"/>
          </a:xfrm>
        </p:spPr>
        <p:txBody>
          <a:bodyPr>
            <a:noAutofit/>
          </a:bodyPr>
          <a:lstStyle/>
          <a:p>
            <a:r>
              <a:rPr lang="en-US" dirty="0"/>
              <a:t>&gt; half a million San Diegans -- 18% of the population – do struggle with this</a:t>
            </a:r>
          </a:p>
          <a:p>
            <a:r>
              <a:rPr lang="en-US" dirty="0"/>
              <a:t>130,000 or 4% are very food insecure</a:t>
            </a:r>
          </a:p>
        </p:txBody>
      </p:sp>
      <p:sp>
        <p:nvSpPr>
          <p:cNvPr id="4" name="Slide Number Placeholder 3"/>
          <p:cNvSpPr>
            <a:spLocks noGrp="1"/>
          </p:cNvSpPr>
          <p:nvPr>
            <p:ph type="sldNum" sz="quarter" idx="12"/>
          </p:nvPr>
        </p:nvSpPr>
        <p:spPr>
          <a:xfrm>
            <a:off x="8459972" y="6584350"/>
            <a:ext cx="2133600" cy="2286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Page | </a:t>
            </a:r>
            <a:fld id="{C285602A-04E9-4056-BEF7-4A72165C298E}" type="slidenum">
              <a:rPr kumimoji="0" lang="en-US" sz="1200" b="0" i="0" u="none" strike="noStrike" kern="1200" cap="none" spc="0" normalizeH="0" baseline="0" noProof="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15" name="Title 1">
            <a:extLst>
              <a:ext uri="{FF2B5EF4-FFF2-40B4-BE49-F238E27FC236}">
                <a16:creationId xmlns:a16="http://schemas.microsoft.com/office/drawing/2014/main" id="{8EB6AFBC-F397-4CB9-A631-AB8A206DCA93}"/>
              </a:ext>
            </a:extLst>
          </p:cNvPr>
          <p:cNvSpPr>
            <a:spLocks noGrp="1"/>
          </p:cNvSpPr>
          <p:nvPr>
            <p:ph type="title"/>
          </p:nvPr>
        </p:nvSpPr>
        <p:spPr>
          <a:xfrm>
            <a:off x="228600" y="45050"/>
            <a:ext cx="11734800" cy="586740"/>
          </a:xfrm>
        </p:spPr>
        <p:txBody>
          <a:bodyPr vert="horz" lIns="91440" tIns="45720" rIns="91440" bIns="45720" rtlCol="0" anchor="ctr">
            <a:noAutofit/>
          </a:bodyPr>
          <a:lstStyle/>
          <a:p>
            <a:r>
              <a:rPr lang="en-US" dirty="0">
                <a:solidFill>
                  <a:schemeClr val="tx1"/>
                </a:solidFill>
              </a:rPr>
              <a:t>Easy Access is Not a Problem for Most</a:t>
            </a:r>
          </a:p>
        </p:txBody>
      </p:sp>
      <p:sp>
        <p:nvSpPr>
          <p:cNvPr id="13" name="Content Placeholder 2">
            <a:extLst>
              <a:ext uri="{FF2B5EF4-FFF2-40B4-BE49-F238E27FC236}">
                <a16:creationId xmlns:a16="http://schemas.microsoft.com/office/drawing/2014/main" id="{64CD1388-4FAA-2D91-DA8B-349065B586F2}"/>
              </a:ext>
            </a:extLst>
          </p:cNvPr>
          <p:cNvSpPr txBox="1">
            <a:spLocks/>
          </p:cNvSpPr>
          <p:nvPr/>
        </p:nvSpPr>
        <p:spPr>
          <a:xfrm>
            <a:off x="76200" y="2546350"/>
            <a:ext cx="11963400" cy="79559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Those straining to make ends meet often have a harder time getting good food</a:t>
            </a:r>
          </a:p>
          <a:p>
            <a:pPr lvl="1"/>
            <a:r>
              <a:rPr lang="en-US" dirty="0"/>
              <a:t>This is the case regardless of where one lives </a:t>
            </a:r>
          </a:p>
          <a:p>
            <a:pPr lvl="1"/>
            <a:r>
              <a:rPr lang="en-US" dirty="0"/>
              <a:t>Personal food insecurity is essentially limited to this group</a:t>
            </a:r>
          </a:p>
          <a:p>
            <a:pPr lvl="1"/>
            <a:endParaRPr lang="en-US" dirty="0"/>
          </a:p>
        </p:txBody>
      </p:sp>
      <p:pic>
        <p:nvPicPr>
          <p:cNvPr id="14" name="Picture 13" descr="Chart, bar chart&#10;&#10;Description automatically generated">
            <a:extLst>
              <a:ext uri="{FF2B5EF4-FFF2-40B4-BE49-F238E27FC236}">
                <a16:creationId xmlns:a16="http://schemas.microsoft.com/office/drawing/2014/main" id="{E801CDC8-D188-1452-FEE9-04238DA64F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4565" y="3733800"/>
            <a:ext cx="8047435" cy="2720340"/>
          </a:xfrm>
          <a:prstGeom prst="rect">
            <a:avLst/>
          </a:prstGeom>
        </p:spPr>
      </p:pic>
      <p:pic>
        <p:nvPicPr>
          <p:cNvPr id="16" name="Picture 15" descr="Graphical user interface&#10;&#10;Description automatically generated with medium confidence">
            <a:extLst>
              <a:ext uri="{FF2B5EF4-FFF2-40B4-BE49-F238E27FC236}">
                <a16:creationId xmlns:a16="http://schemas.microsoft.com/office/drawing/2014/main" id="{EE3135FF-B603-CB27-37B8-9DAFA0D584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4685" y="1371600"/>
            <a:ext cx="8542629" cy="1162813"/>
          </a:xfrm>
          <a:prstGeom prst="rect">
            <a:avLst/>
          </a:prstGeom>
        </p:spPr>
      </p:pic>
      <p:sp>
        <p:nvSpPr>
          <p:cNvPr id="2" name="Oval 1">
            <a:extLst>
              <a:ext uri="{FF2B5EF4-FFF2-40B4-BE49-F238E27FC236}">
                <a16:creationId xmlns:a16="http://schemas.microsoft.com/office/drawing/2014/main" id="{151FFBB0-08E3-0DA0-F197-0DA87F01FC0C}"/>
              </a:ext>
            </a:extLst>
          </p:cNvPr>
          <p:cNvSpPr/>
          <p:nvPr/>
        </p:nvSpPr>
        <p:spPr>
          <a:xfrm>
            <a:off x="1758950" y="1990163"/>
            <a:ext cx="1524000" cy="426575"/>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Right 4">
            <a:extLst>
              <a:ext uri="{FF2B5EF4-FFF2-40B4-BE49-F238E27FC236}">
                <a16:creationId xmlns:a16="http://schemas.microsoft.com/office/drawing/2014/main" id="{8947F7F3-8FEF-2F2C-5593-3F360E8B2766}"/>
              </a:ext>
            </a:extLst>
          </p:cNvPr>
          <p:cNvSpPr/>
          <p:nvPr/>
        </p:nvSpPr>
        <p:spPr>
          <a:xfrm rot="2132198">
            <a:off x="1534427" y="1829581"/>
            <a:ext cx="414886" cy="315562"/>
          </a:xfrm>
          <a:prstGeom prst="rightArrow">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a:extLst>
              <a:ext uri="{FF2B5EF4-FFF2-40B4-BE49-F238E27FC236}">
                <a16:creationId xmlns:a16="http://schemas.microsoft.com/office/drawing/2014/main" id="{AD3A79D7-2881-FAB1-004C-B4ECDE389DDD}"/>
              </a:ext>
            </a:extLst>
          </p:cNvPr>
          <p:cNvSpPr txBox="1">
            <a:spLocks/>
          </p:cNvSpPr>
          <p:nvPr/>
        </p:nvSpPr>
        <p:spPr>
          <a:xfrm>
            <a:off x="76200" y="3651963"/>
            <a:ext cx="4191000" cy="13861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Food access is not a problem for financially stable folks</a:t>
            </a:r>
          </a:p>
          <a:p>
            <a:r>
              <a:rPr lang="en-US" dirty="0"/>
              <a:t>Almost never an issue north of I-8</a:t>
            </a:r>
          </a:p>
          <a:p>
            <a:r>
              <a:rPr lang="en-US" b="1" dirty="0"/>
              <a:t>Access to nutritious food is primarily a financial issue.</a:t>
            </a:r>
          </a:p>
        </p:txBody>
      </p:sp>
      <p:sp>
        <p:nvSpPr>
          <p:cNvPr id="7" name="Rectangle 6">
            <a:extLst>
              <a:ext uri="{FF2B5EF4-FFF2-40B4-BE49-F238E27FC236}">
                <a16:creationId xmlns:a16="http://schemas.microsoft.com/office/drawing/2014/main" id="{4376CC25-5A77-A783-B726-489A1597EFFE}"/>
              </a:ext>
            </a:extLst>
          </p:cNvPr>
          <p:cNvSpPr/>
          <p:nvPr/>
        </p:nvSpPr>
        <p:spPr>
          <a:xfrm>
            <a:off x="5537200" y="3892550"/>
            <a:ext cx="5333999" cy="2539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4158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2" presetClass="entr" presetSubtype="4"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 calcmode="lin" valueType="num">
                                      <p:cBhvr additive="base">
                                        <p:cTn id="9" dur="500" fill="hold"/>
                                        <p:tgtEl>
                                          <p:spTgt spid="2"/>
                                        </p:tgtEl>
                                        <p:attrNameLst>
                                          <p:attrName>ppt_x</p:attrName>
                                        </p:attrNameLst>
                                      </p:cBhvr>
                                      <p:tavLst>
                                        <p:tav tm="0">
                                          <p:val>
                                            <p:strVal val="#ppt_x"/>
                                          </p:val>
                                        </p:tav>
                                        <p:tav tm="100000">
                                          <p:val>
                                            <p:strVal val="#ppt_x"/>
                                          </p:val>
                                        </p:tav>
                                      </p:tavLst>
                                    </p:anim>
                                    <p:anim calcmode="lin" valueType="num">
                                      <p:cBhvr additive="base">
                                        <p:cTn id="1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3">
                                            <p:txEl>
                                              <p:pRg st="0" end="0"/>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xit" presetSubtype="0" fill="hold" grpId="0" nodeType="clickEffect">
                                  <p:stCondLst>
                                    <p:cond delay="0"/>
                                  </p:stCondLst>
                                  <p:childTnLst>
                                    <p:set>
                                      <p:cBhvr>
                                        <p:cTn id="37" dur="1" fill="hold">
                                          <p:stCondLst>
                                            <p:cond delay="0"/>
                                          </p:stCondLst>
                                        </p:cTn>
                                        <p:tgtEl>
                                          <p:spTgt spid="7"/>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3" grpId="0" uiExpand="1" build="p"/>
      <p:bldP spid="2" grpId="0" animBg="1"/>
      <p:bldP spid="5" grpId="0" animBg="1"/>
      <p:bldP spid="6" grpId="0" uiExpand="1" build="p"/>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1" y="576010"/>
            <a:ext cx="4788426" cy="4910390"/>
          </a:xfrm>
        </p:spPr>
        <p:txBody>
          <a:bodyPr>
            <a:noAutofit/>
          </a:bodyPr>
          <a:lstStyle/>
          <a:p>
            <a:pPr lvl="0"/>
            <a:r>
              <a:rPr lang="en-US" dirty="0"/>
              <a:t>Access to nutritious food at convenient locations can be more difficult for Blacks</a:t>
            </a:r>
          </a:p>
          <a:p>
            <a:pPr lvl="0"/>
            <a:r>
              <a:rPr lang="en-US" dirty="0"/>
              <a:t>Access among Asians and Latinos is no different than for the overall population.</a:t>
            </a:r>
          </a:p>
        </p:txBody>
      </p:sp>
      <p:sp>
        <p:nvSpPr>
          <p:cNvPr id="4" name="Slide Number Placeholder 3"/>
          <p:cNvSpPr>
            <a:spLocks noGrp="1"/>
          </p:cNvSpPr>
          <p:nvPr>
            <p:ph type="sldNum" sz="quarter" idx="12"/>
          </p:nvPr>
        </p:nvSpPr>
        <p:spPr>
          <a:xfrm>
            <a:off x="8459972" y="6584350"/>
            <a:ext cx="2133600" cy="2286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Page | </a:t>
            </a:r>
            <a:fld id="{C285602A-04E9-4056-BEF7-4A72165C298E}" type="slidenum">
              <a:rPr kumimoji="0" lang="en-US" sz="1200" b="0" i="0" u="none" strike="noStrike" kern="1200" cap="none" spc="0" normalizeH="0" baseline="0" noProof="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15" name="Title 1">
            <a:extLst>
              <a:ext uri="{FF2B5EF4-FFF2-40B4-BE49-F238E27FC236}">
                <a16:creationId xmlns:a16="http://schemas.microsoft.com/office/drawing/2014/main" id="{8EB6AFBC-F397-4CB9-A631-AB8A206DCA93}"/>
              </a:ext>
            </a:extLst>
          </p:cNvPr>
          <p:cNvSpPr>
            <a:spLocks noGrp="1"/>
          </p:cNvSpPr>
          <p:nvPr>
            <p:ph type="title"/>
          </p:nvPr>
        </p:nvSpPr>
        <p:spPr>
          <a:xfrm>
            <a:off x="76199" y="45050"/>
            <a:ext cx="12039601" cy="586740"/>
          </a:xfrm>
        </p:spPr>
        <p:txBody>
          <a:bodyPr vert="horz" lIns="91440" tIns="45720" rIns="91440" bIns="45720" rtlCol="0" anchor="ctr">
            <a:noAutofit/>
          </a:bodyPr>
          <a:lstStyle/>
          <a:p>
            <a:r>
              <a:rPr lang="en-US" dirty="0">
                <a:solidFill>
                  <a:schemeClr val="tx1"/>
                </a:solidFill>
              </a:rPr>
              <a:t>A Closer Look at Our Ethnic Communities</a:t>
            </a:r>
          </a:p>
        </p:txBody>
      </p:sp>
      <p:pic>
        <p:nvPicPr>
          <p:cNvPr id="6" name="Picture 5">
            <a:extLst>
              <a:ext uri="{FF2B5EF4-FFF2-40B4-BE49-F238E27FC236}">
                <a16:creationId xmlns:a16="http://schemas.microsoft.com/office/drawing/2014/main" id="{CCB0E31B-7DEB-3356-F2A5-456F97A0D214}"/>
              </a:ext>
            </a:extLst>
          </p:cNvPr>
          <p:cNvPicPr>
            <a:picLocks noChangeAspect="1"/>
          </p:cNvPicPr>
          <p:nvPr/>
        </p:nvPicPr>
        <p:blipFill>
          <a:blip r:embed="rId2"/>
          <a:stretch>
            <a:fillRect/>
          </a:stretch>
        </p:blipFill>
        <p:spPr>
          <a:xfrm>
            <a:off x="4864626" y="762000"/>
            <a:ext cx="7098774" cy="1126319"/>
          </a:xfrm>
          <a:prstGeom prst="rect">
            <a:avLst/>
          </a:prstGeom>
        </p:spPr>
      </p:pic>
      <p:sp>
        <p:nvSpPr>
          <p:cNvPr id="2" name="Oval 1">
            <a:extLst>
              <a:ext uri="{FF2B5EF4-FFF2-40B4-BE49-F238E27FC236}">
                <a16:creationId xmlns:a16="http://schemas.microsoft.com/office/drawing/2014/main" id="{84AF6ADD-29FF-4B4D-C569-5BE63A5AA979}"/>
              </a:ext>
            </a:extLst>
          </p:cNvPr>
          <p:cNvSpPr/>
          <p:nvPr/>
        </p:nvSpPr>
        <p:spPr>
          <a:xfrm>
            <a:off x="9829800" y="990600"/>
            <a:ext cx="694338" cy="457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167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2" presetClass="entr" presetSubtype="4"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 calcmode="lin" valueType="num">
                                      <p:cBhvr additive="base">
                                        <p:cTn id="9" dur="500" fill="hold"/>
                                        <p:tgtEl>
                                          <p:spTgt spid="2"/>
                                        </p:tgtEl>
                                        <p:attrNameLst>
                                          <p:attrName>ppt_x</p:attrName>
                                        </p:attrNameLst>
                                      </p:cBhvr>
                                      <p:tavLst>
                                        <p:tav tm="0">
                                          <p:val>
                                            <p:strVal val="#ppt_x"/>
                                          </p:val>
                                        </p:tav>
                                        <p:tav tm="100000">
                                          <p:val>
                                            <p:strVal val="#ppt_x"/>
                                          </p:val>
                                        </p:tav>
                                      </p:tavLst>
                                    </p:anim>
                                    <p:anim calcmode="lin" valueType="num">
                                      <p:cBhvr additive="base">
                                        <p:cTn id="1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DCFB1-C5F1-4634-A495-ED510146A647}"/>
              </a:ext>
            </a:extLst>
          </p:cNvPr>
          <p:cNvSpPr>
            <a:spLocks noGrp="1"/>
          </p:cNvSpPr>
          <p:nvPr>
            <p:ph type="title"/>
          </p:nvPr>
        </p:nvSpPr>
        <p:spPr>
          <a:xfrm>
            <a:off x="1605076" y="2885114"/>
            <a:ext cx="8981848" cy="533400"/>
          </a:xfrm>
        </p:spPr>
        <p:txBody>
          <a:bodyPr>
            <a:noAutofit/>
          </a:bodyPr>
          <a:lstStyle/>
          <a:p>
            <a:r>
              <a:rPr lang="en-US" sz="4400" dirty="0">
                <a:solidFill>
                  <a:schemeClr val="tx1"/>
                </a:solidFill>
              </a:rPr>
              <a:t>Food Deserts</a:t>
            </a:r>
          </a:p>
        </p:txBody>
      </p:sp>
      <p:sp>
        <p:nvSpPr>
          <p:cNvPr id="4" name="Slide Number Placeholder 3">
            <a:extLst>
              <a:ext uri="{FF2B5EF4-FFF2-40B4-BE49-F238E27FC236}">
                <a16:creationId xmlns:a16="http://schemas.microsoft.com/office/drawing/2014/main" id="{27E86D33-16E5-4EB7-BEAB-5869A14933F0}"/>
              </a:ext>
            </a:extLst>
          </p:cNvPr>
          <p:cNvSpPr>
            <a:spLocks noGrp="1"/>
          </p:cNvSpPr>
          <p:nvPr>
            <p:ph type="sldNum" sz="quarter" idx="12"/>
          </p:nvPr>
        </p:nvSpPr>
        <p:spPr/>
        <p:txBody>
          <a:bodyPr/>
          <a:lstStyle/>
          <a:p>
            <a:r>
              <a:rPr lang="en-US" dirty="0"/>
              <a:t>Page | </a:t>
            </a:r>
            <a:fld id="{C285602A-04E9-4056-BEF7-4A72165C298E}" type="slidenum">
              <a:rPr lang="en-US" smtClean="0"/>
              <a:pPr/>
              <a:t>9</a:t>
            </a:fld>
            <a:endParaRPr lang="en-US" dirty="0"/>
          </a:p>
        </p:txBody>
      </p:sp>
    </p:spTree>
    <p:extLst>
      <p:ext uri="{BB962C8B-B14F-4D97-AF65-F5344CB8AC3E}">
        <p14:creationId xmlns:p14="http://schemas.microsoft.com/office/powerpoint/2010/main" val="41263524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54424</TotalTime>
  <Words>1793</Words>
  <Application>Microsoft Office PowerPoint</Application>
  <PresentationFormat>Widescreen</PresentationFormat>
  <Paragraphs>200</Paragraphs>
  <Slides>23</Slides>
  <Notes>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23</vt:i4>
      </vt:variant>
    </vt:vector>
  </HeadingPairs>
  <TitlesOfParts>
    <vt:vector size="29" baseType="lpstr">
      <vt:lpstr>Arial</vt:lpstr>
      <vt:lpstr>Calibri</vt:lpstr>
      <vt:lpstr>Calibri Light</vt:lpstr>
      <vt:lpstr>Office Theme</vt:lpstr>
      <vt:lpstr>Custom Design</vt:lpstr>
      <vt:lpstr>1_Custom Design</vt:lpstr>
      <vt:lpstr>PowerPoint Presentation</vt:lpstr>
      <vt:lpstr>San Diego County Issues Barometer  Dec. 2022</vt:lpstr>
      <vt:lpstr>Summary</vt:lpstr>
      <vt:lpstr>Background</vt:lpstr>
      <vt:lpstr>33.8 Million Americans are Food Insecure</vt:lpstr>
      <vt:lpstr>Household Access to Nutritious Food</vt:lpstr>
      <vt:lpstr>Easy Access is Not a Problem for Most</vt:lpstr>
      <vt:lpstr>A Closer Look at Our Ethnic Communities</vt:lpstr>
      <vt:lpstr>Food Deserts</vt:lpstr>
      <vt:lpstr>Lack of Consensus on Food Deserts</vt:lpstr>
      <vt:lpstr>A Closer Look at Our Ethnic Communities</vt:lpstr>
      <vt:lpstr>How Serious is Food Insecurity?</vt:lpstr>
      <vt:lpstr>A Wide Majority Think Food Insecurity is a Problem Locally</vt:lpstr>
      <vt:lpstr>Food Deserts also Play an Important Role</vt:lpstr>
      <vt:lpstr>A Closer Look at Our Ethnic Communities</vt:lpstr>
      <vt:lpstr>What Should Government Do?</vt:lpstr>
      <vt:lpstr>Three-Quarters Want Government Action</vt:lpstr>
      <vt:lpstr>A Closer Look at Our Ethnic Communities</vt:lpstr>
      <vt:lpstr>What are San Diegans Willing to Do?</vt:lpstr>
      <vt:lpstr>71% Would Personally Help Food Insecure Residents</vt:lpstr>
      <vt:lpstr>A Closer Look at Our Ethnic Communities</vt:lpstr>
      <vt:lpstr>Thank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Iwu</dc:creator>
  <cp:lastModifiedBy>John Nienstedt</cp:lastModifiedBy>
  <cp:revision>906</cp:revision>
  <dcterms:created xsi:type="dcterms:W3CDTF">2021-01-07T20:53:58Z</dcterms:created>
  <dcterms:modified xsi:type="dcterms:W3CDTF">2023-02-22T17:33:52Z</dcterms:modified>
</cp:coreProperties>
</file>