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3" r:id="rId2"/>
    <p:sldMasterId id="2147483665" r:id="rId3"/>
  </p:sldMasterIdLst>
  <p:notesMasterIdLst>
    <p:notesMasterId r:id="rId29"/>
  </p:notesMasterIdLst>
  <p:handoutMasterIdLst>
    <p:handoutMasterId r:id="rId30"/>
  </p:handoutMasterIdLst>
  <p:sldIdLst>
    <p:sldId id="2401" r:id="rId4"/>
    <p:sldId id="2402" r:id="rId5"/>
    <p:sldId id="859" r:id="rId6"/>
    <p:sldId id="1775" r:id="rId7"/>
    <p:sldId id="2289" r:id="rId8"/>
    <p:sldId id="2404" r:id="rId9"/>
    <p:sldId id="2189" r:id="rId10"/>
    <p:sldId id="2407" r:id="rId11"/>
    <p:sldId id="2408" r:id="rId12"/>
    <p:sldId id="2409" r:id="rId13"/>
    <p:sldId id="2410" r:id="rId14"/>
    <p:sldId id="2411" r:id="rId15"/>
    <p:sldId id="2412" r:id="rId16"/>
    <p:sldId id="2413" r:id="rId17"/>
    <p:sldId id="2406" r:id="rId18"/>
    <p:sldId id="2414" r:id="rId19"/>
    <p:sldId id="2415" r:id="rId20"/>
    <p:sldId id="2416" r:id="rId21"/>
    <p:sldId id="2422" r:id="rId22"/>
    <p:sldId id="2417" r:id="rId23"/>
    <p:sldId id="2418" r:id="rId24"/>
    <p:sldId id="2420" r:id="rId25"/>
    <p:sldId id="2421" r:id="rId26"/>
    <p:sldId id="1351" r:id="rId27"/>
    <p:sldId id="2403" r:id="rId2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9DA3010-4C67-4BBC-B6B1-6184213A0B4C}">
          <p14:sldIdLst>
            <p14:sldId id="2401"/>
            <p14:sldId id="2402"/>
            <p14:sldId id="859"/>
            <p14:sldId id="1775"/>
            <p14:sldId id="2289"/>
            <p14:sldId id="2404"/>
            <p14:sldId id="2189"/>
            <p14:sldId id="2407"/>
            <p14:sldId id="2408"/>
            <p14:sldId id="2409"/>
            <p14:sldId id="2410"/>
            <p14:sldId id="2411"/>
            <p14:sldId id="2412"/>
            <p14:sldId id="2413"/>
            <p14:sldId id="2406"/>
            <p14:sldId id="2414"/>
            <p14:sldId id="2415"/>
            <p14:sldId id="2416"/>
            <p14:sldId id="2422"/>
            <p14:sldId id="2417"/>
            <p14:sldId id="2418"/>
            <p14:sldId id="2420"/>
            <p14:sldId id="2421"/>
            <p14:sldId id="1351"/>
            <p14:sldId id="24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AB33C8-B03B-6911-4149-45E04BEEDE49}" name="John Nienstedt" initials="JN" userId="S::john@cerc.net::b8ca1f4f-1c4e-41d4-911f-e8167020b2e2" providerId="AD"/>
  <p188:author id="{880DD8F7-83F9-8F4A-6BE9-39A1D508F286}" name="James Iwu" initials="JI" userId="S::james@cerc.net::f1aeb2a2-2a95-4255-beb8-8c03c11b3c6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Iwu" initials="JI" lastIdx="113" clrIdx="0"/>
  <p:cmAuthor id="7" name="Rachel Ward" initials="RW" lastIdx="19" clrIdx="7">
    <p:extLst>
      <p:ext uri="{19B8F6BF-5375-455C-9EA6-DF929625EA0E}">
        <p15:presenceInfo xmlns:p15="http://schemas.microsoft.com/office/powerpoint/2012/main" userId="6418d0602466b2a2" providerId="Windows Live"/>
      </p:ext>
    </p:extLst>
  </p:cmAuthor>
  <p:cmAuthor id="1" name="John Nienstedt" initials="JN" lastIdx="167" clrIdx="1"/>
  <p:cmAuthor id="8" name="Simone Aldern" initials="SA" lastIdx="96" clrIdx="8">
    <p:extLst>
      <p:ext uri="{19B8F6BF-5375-455C-9EA6-DF929625EA0E}">
        <p15:presenceInfo xmlns:p15="http://schemas.microsoft.com/office/powerpoint/2012/main" userId="S::simone@cerc.net::ec2d880d-96bd-461f-8813-7c02a9f1da84" providerId="AD"/>
      </p:ext>
    </p:extLst>
  </p:cmAuthor>
  <p:cmAuthor id="2" name="Jenny Holland" initials="JLH" lastIdx="9" clrIdx="2"/>
  <p:cmAuthor id="9" name="Sebastian Bonilla" initials="SB" lastIdx="11" clrIdx="9">
    <p:extLst>
      <p:ext uri="{19B8F6BF-5375-455C-9EA6-DF929625EA0E}">
        <p15:presenceInfo xmlns:p15="http://schemas.microsoft.com/office/powerpoint/2012/main" userId="S::sebastian@cerc.net::3f390d5e-d57e-4e56-b18f-db8dba7e2656" providerId="AD"/>
      </p:ext>
    </p:extLst>
  </p:cmAuthor>
  <p:cmAuthor id="3" name="John" initials="J" lastIdx="12" clrIdx="3">
    <p:extLst>
      <p:ext uri="{19B8F6BF-5375-455C-9EA6-DF929625EA0E}">
        <p15:presenceInfo xmlns:p15="http://schemas.microsoft.com/office/powerpoint/2012/main" userId="John" providerId="None"/>
      </p:ext>
    </p:extLst>
  </p:cmAuthor>
  <p:cmAuthor id="4" name="Jenny Holland" initials="JH" lastIdx="66" clrIdx="4">
    <p:extLst>
      <p:ext uri="{19B8F6BF-5375-455C-9EA6-DF929625EA0E}">
        <p15:presenceInfo xmlns:p15="http://schemas.microsoft.com/office/powerpoint/2012/main" userId="S-1-5-21-3978573732-3987519342-3358210549-6107" providerId="AD"/>
      </p:ext>
    </p:extLst>
  </p:cmAuthor>
  <p:cmAuthor id="5" name="john nienstedt" initials="jn" lastIdx="61" clrIdx="5">
    <p:extLst>
      <p:ext uri="{19B8F6BF-5375-455C-9EA6-DF929625EA0E}">
        <p15:presenceInfo xmlns:p15="http://schemas.microsoft.com/office/powerpoint/2012/main" userId="ab4197b8c6b9eacd" providerId="Windows Live"/>
      </p:ext>
    </p:extLst>
  </p:cmAuthor>
  <p:cmAuthor id="6" name="Jenny Holland" initials="JH [2]" lastIdx="13" clrIdx="6">
    <p:extLst>
      <p:ext uri="{19B8F6BF-5375-455C-9EA6-DF929625EA0E}">
        <p15:presenceInfo xmlns:p15="http://schemas.microsoft.com/office/powerpoint/2012/main" userId="S::jenny@cerc.net::a1d6b070-ec9d-4072-aa7a-e9f027ecdb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2B0"/>
    <a:srgbClr val="FFFFAF"/>
    <a:srgbClr val="E7FDB1"/>
    <a:srgbClr val="FFFF00"/>
    <a:srgbClr val="FFFFB7"/>
    <a:srgbClr val="FFFF8F"/>
    <a:srgbClr val="B9F1A5"/>
    <a:srgbClr val="FFFFC9"/>
    <a:srgbClr val="EBF9CB"/>
    <a:srgbClr val="D8F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3" autoAdjust="0"/>
    <p:restoredTop sz="97356" autoAdjust="0"/>
  </p:normalViewPr>
  <p:slideViewPr>
    <p:cSldViewPr>
      <p:cViewPr varScale="1">
        <p:scale>
          <a:sx n="132" d="100"/>
          <a:sy n="132" d="100"/>
        </p:scale>
        <p:origin x="140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3370"/>
    </p:cViewPr>
  </p:sorterViewPr>
  <p:notesViewPr>
    <p:cSldViewPr>
      <p:cViewPr varScale="1">
        <p:scale>
          <a:sx n="73" d="100"/>
          <a:sy n="73" d="100"/>
        </p:scale>
        <p:origin x="2852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microsoft.com/office/2018/10/relationships/authors" Target="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C210DE-E673-85DF-5F31-1129F07935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4ECEDB-CA60-110A-939F-D4719E25CF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D589B-0B19-499F-9C35-AE724D801F3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E63F8-9ABF-C2A1-6C56-5733D36796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E2D17A-5D50-6260-044A-71400D670A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1D66D-285E-40B2-BCAA-EFF1CA32B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271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4EAF1EB-3A62-4A6A-8107-B6748BE01DFC}" type="datetimeFigureOut">
              <a:rPr lang="en-US" smtClean="0"/>
              <a:pPr/>
              <a:t>3/31/2023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DDB281A-F063-4571-949C-B79E14D0AB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563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B281A-F063-4571-949C-B79E14D0AB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3334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B281A-F063-4571-949C-B79E14D0AB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65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B281A-F063-4571-949C-B79E14D0AB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63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363" y="4630270"/>
            <a:ext cx="12192000" cy="6275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50" name="Picture 2" descr="C:\Users\neil\Desktop\Logos\CERC Logo 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4703220"/>
            <a:ext cx="3605309" cy="48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-2363" y="4572000"/>
            <a:ext cx="12192000" cy="5827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3928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979B6F-FADE-4E14-B692-1CD5D80AF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D0DD7-F939-413C-8B2E-0D721B3CB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7A788-254B-4FF0-836D-F4FDFE9E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8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21C63-E432-4BEE-A455-E67843645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D0D83-CCA6-4170-8BE8-AD421F3C4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5D8B9-5207-4F16-B76E-C206CFFE8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BDEDE-A578-491E-B8A9-78CE0FEC6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4460B-28AD-4CE9-BED2-34B0B2DF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3D531-EA9E-4F90-9128-CD25B740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8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4B9B8-C03E-461A-A6F6-947E4FB35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EB64A1-9E99-4E47-B73A-BFFF0C499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F2BA30-3963-4046-BC27-B10D50E56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12587-D101-4A3E-B36B-AAB500BF6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8B8CC-F5E5-43B3-BDF8-C17D2CFF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10904-3C9F-423E-9771-F27E426FF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66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82A6C-3F5E-4D58-891C-D914CB386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D61DAC-49A7-49A5-83FC-C81E6027B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3C729-10C9-4C1B-8125-526796CC9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5542F-4D35-457F-85FD-6126E3E57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5E552-7EC1-489D-AAD9-331E2114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8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432540-491C-4BD4-93F1-D57BBCC39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D7EFF2-7E33-42AC-B864-DE029CEA6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4D7A2-2DAC-401E-BB6F-6386C6688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07EB0-9F4F-4FFB-8D5B-348E99DCB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FBF12-34A4-4DE4-83B7-523CE4F0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57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899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55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99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64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61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 flipV="1">
            <a:off x="0" y="6577295"/>
            <a:ext cx="12192000" cy="2807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03" y="152400"/>
            <a:ext cx="11975797" cy="53340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603" y="685800"/>
            <a:ext cx="11975797" cy="5562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-14515" y="6517003"/>
            <a:ext cx="12206515" cy="6246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2" descr="C:\Users\neil\Desktop\Logos\CERC Logo.png">
            <a:extLst>
              <a:ext uri="{FF2B5EF4-FFF2-40B4-BE49-F238E27FC236}">
                <a16:creationId xmlns:a16="http://schemas.microsoft.com/office/drawing/2014/main" id="{CA256986-9AF4-1BC3-0903-09D9ACF2DE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599632"/>
            <a:ext cx="1524000" cy="236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778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09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07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225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256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902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550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27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9B213B-75F3-0B3B-1970-60871550C0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047966"/>
            <a:ext cx="2444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764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407A-9ACC-44C0-B07B-95AD70C64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B3F9E-67F6-4099-B2E6-AFD8C7CC4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9A563-BAA1-444F-A429-BB1A47845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D9204-1C48-459C-93E8-227E6B4C7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0EA0B-3F99-472A-93A6-D13E368DF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2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CD877-3C02-412F-91B2-DE6886403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5FE1-C96D-4079-9361-233D1E8D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C0F45-9063-49BD-99EA-CB8C7BC6F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76A8F-9406-49E1-8950-866D4E7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7CE0A-F368-4417-B81E-145AE28A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9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2075D-4816-401A-A294-C02C81A42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742F8-E4F1-4B24-8D96-848B78223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48EB1-A9B4-42EF-BCB9-4D2EF2181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8DE4A-4881-4A5E-84B5-9880099BF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5BA7-3437-4B3B-A1AE-18083995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4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6C601-7B6C-4F9A-9AD0-F164F054B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8A3B8-8B45-42E0-9E2E-BA71B0E9F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7228B-60B4-4B04-96F5-87DB09682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E680E-4727-487A-BC9B-4CF086BE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F9A52-5230-4199-B898-B8279D6F0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02F67-DD6D-4D6D-8B20-B3C0347D6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4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8BD3F-0AC1-46D5-8C0B-BCADF5DD2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E5F6B-A2DB-48FC-8270-A2E48EC1C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9F6C3E-6EAC-4D37-ABC6-131C88649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05479D-50DA-4E83-9DD5-19035DCF1D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EAA1A0-28AF-4A1C-AFC2-998E8FD03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DA097C-197C-4AAD-A379-8FAEA7AE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186FBF-CCD4-4E8F-946D-BDADC4E00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C5DCB5-FB96-49DF-A499-B49943150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7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61CC1-0A95-428E-BD20-F2D04F187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5991E8-BFF8-4C84-8581-526D94322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3BC3D8-5678-49F3-8C36-30078A8F2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F210AE-A5B5-4169-A511-1CDC19E1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285602A-04E9-4056-BEF7-4A72165C29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6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E73C5-28AA-4A38-A020-BA2DBD22A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BDB13-D2E7-4740-A743-4013E09F6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9883C-80EF-406F-826B-9DA06DEE0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E22A0-DFD6-4E8E-9DCD-BD6545D8F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B0D19-3BB5-4D7C-8C1E-9978A703D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30B1D-3670-46A7-8D71-B4F0BDB70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8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285602A-04E9-4056-BEF7-4A72165C29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3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1BF6998-A2D4-4A04-8E52-9F2DC4A1354B}"/>
              </a:ext>
            </a:extLst>
          </p:cNvPr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40BCC41-0F5E-4F14-8242-C1A58CD9EA5E}"/>
              </a:ext>
            </a:extLst>
          </p:cNvPr>
          <p:cNvSpPr/>
          <p:nvPr/>
        </p:nvSpPr>
        <p:spPr>
          <a:xfrm>
            <a:off x="9608132" y="2283722"/>
            <a:ext cx="2119736" cy="2132141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A4816A0-0064-47E3-92D4-6C7FA0CD8E5F}"/>
              </a:ext>
            </a:extLst>
          </p:cNvPr>
          <p:cNvSpPr txBox="1">
            <a:spLocks/>
          </p:cNvSpPr>
          <p:nvPr/>
        </p:nvSpPr>
        <p:spPr>
          <a:xfrm>
            <a:off x="152400" y="381000"/>
            <a:ext cx="7570418" cy="625141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Opinion · Public Policy · Organizations · Campaigns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1987 – Founded in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1988 – Phonecenters established in Riverside, CA and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1990 – Phonecenters established in Reno, NV and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1992 – Predictive dialing installed to double interviewing capacity;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1993 – "The Edge" newsletter launches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1998 – Qualitative focus groups introduced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2000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2003 – KPBS/Competitive Edge Research Poll and annual Super Bowl poll launched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2004 –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2005 –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2006 – SDIPR/CERC Opinion Barometer launched; Ballot measures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2008 – CERC calls San Diego Mayor’s race; Convenes post-election summit @ USD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2009 – Interviewer effects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2010 – Web-based interviewing and custom panels introduced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2012 – Dial-testing introduced;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2013 – CERC calls San Diego Mayor’s race; Business Forecast survey launched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2014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2016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– Phonecenter established in El Paso, TX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2018 – CERC calls CA Governor’s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2019 – Ballot measure wording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– Incumbent viability paper accepted for presentation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2022 – San Diego County Issues Barometer launched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John Nienstedt, MA Political Science: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President 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Member, American Association for Public Opinion Research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Insights Association 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SBA Entrepreneurial Success Award (2000)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Pollster of the year (x7)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Rachel Lawler, MA Political Science: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Analyst 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Member, American Association for Public Opinion Research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Ronald Zavala: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 of Operations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James Iwu: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Assistant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08712E-A378-4D24-88F0-5157BED7D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460" y="2696887"/>
            <a:ext cx="1647085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198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6010"/>
            <a:ext cx="6019799" cy="49103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Ethnic communities generally rely more on San Diego’s public transit</a:t>
            </a:r>
          </a:p>
          <a:p>
            <a:pPr lvl="0"/>
            <a:r>
              <a:rPr lang="en-US" dirty="0"/>
              <a:t>Black residents are 5x more likely to use public transit multiple days a week than others</a:t>
            </a:r>
          </a:p>
          <a:p>
            <a:pPr lvl="1"/>
            <a:r>
              <a:rPr lang="en-US" dirty="0"/>
              <a:t>But they’re also more likely to have </a:t>
            </a:r>
            <a:r>
              <a:rPr lang="en-US" i="1" dirty="0"/>
              <a:t>never </a:t>
            </a:r>
            <a:r>
              <a:rPr lang="en-US" dirty="0"/>
              <a:t>used it</a:t>
            </a:r>
          </a:p>
          <a:p>
            <a:r>
              <a:rPr lang="en-US" dirty="0"/>
              <a:t>Latinos are more likely to have used San Diego’s public transport system at least once</a:t>
            </a:r>
          </a:p>
          <a:p>
            <a:pPr lvl="0"/>
            <a:r>
              <a:rPr lang="en-US" dirty="0"/>
              <a:t>The Asian community contains more weekly riders.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595732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Page | </a:t>
            </a:r>
            <a:fld id="{C285602A-04E9-4056-BEF7-4A72165C298E}" type="slidenum">
              <a:rPr lang="en-US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13817565-FEAA-FDD0-0387-D3E68C3D17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199" y="631790"/>
            <a:ext cx="5943600" cy="15652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86FD67E-1729-019B-EC9A-6D7452E8F7AF}"/>
              </a:ext>
            </a:extLst>
          </p:cNvPr>
          <p:cNvSpPr/>
          <p:nvPr/>
        </p:nvSpPr>
        <p:spPr>
          <a:xfrm>
            <a:off x="9912928" y="848032"/>
            <a:ext cx="1662545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A4DE4CD-BB7B-D436-9EE3-2929565491EA}"/>
              </a:ext>
            </a:extLst>
          </p:cNvPr>
          <p:cNvSpPr/>
          <p:nvPr/>
        </p:nvSpPr>
        <p:spPr>
          <a:xfrm>
            <a:off x="10515600" y="823675"/>
            <a:ext cx="457200" cy="4318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6C3A644-9A2F-AE9A-D66A-7079EE096FE9}"/>
              </a:ext>
            </a:extLst>
          </p:cNvPr>
          <p:cNvSpPr/>
          <p:nvPr/>
        </p:nvSpPr>
        <p:spPr>
          <a:xfrm>
            <a:off x="10525432" y="1929137"/>
            <a:ext cx="4572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09DB54-9CDE-C2B8-DED7-ED40B54D9E8C}"/>
              </a:ext>
            </a:extLst>
          </p:cNvPr>
          <p:cNvSpPr/>
          <p:nvPr/>
        </p:nvSpPr>
        <p:spPr>
          <a:xfrm>
            <a:off x="9936726" y="1922768"/>
            <a:ext cx="4572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4A0B48B-E2DE-5D35-900C-065797651835}"/>
              </a:ext>
            </a:extLst>
          </p:cNvPr>
          <p:cNvSpPr/>
          <p:nvPr/>
        </p:nvSpPr>
        <p:spPr>
          <a:xfrm>
            <a:off x="11108442" y="819113"/>
            <a:ext cx="457200" cy="5993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5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  <p:bldP spid="2" grpId="1" animBg="1"/>
      <p:bldP spid="5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55447E1-66F7-4BA3-B8E3-CFB54C9DD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2438401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Outlawing the Sale of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New Gas-Powered Vehicles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F3C891B-BB99-584B-89C1-0BEBEADCEB39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11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0075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C82D448C-8323-A0A6-AA71-06879833D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40" y="1617879"/>
            <a:ext cx="9492919" cy="12151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San Diegans Reject the 2035 Ban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B267F-9520-4BFD-8A8D-A4AA0FDF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72" y="625230"/>
            <a:ext cx="11915228" cy="105117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6-in-10 disagree with California Air Resources Board’s decision</a:t>
            </a:r>
            <a:endParaRPr lang="en-US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47% </a:t>
            </a:r>
            <a:r>
              <a:rPr lang="en-US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strongly</a:t>
            </a: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so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One-third agree with the ban, but support is lukewarm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12</a:t>
            </a:fld>
            <a:endParaRPr lang="en-US" dirty="0">
              <a:latin typeface="Calibri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74028C-AADA-E18A-F69B-083A70D99758}"/>
              </a:ext>
            </a:extLst>
          </p:cNvPr>
          <p:cNvSpPr txBox="1">
            <a:spLocks/>
          </p:cNvSpPr>
          <p:nvPr/>
        </p:nvSpPr>
        <p:spPr>
          <a:xfrm>
            <a:off x="124372" y="2916437"/>
            <a:ext cx="4676228" cy="35015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It’s a partisan issue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Republicans are vehemently opposed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Almost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those 50+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strongly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disagree</a:t>
            </a:r>
          </a:p>
          <a:p>
            <a:pPr>
              <a:spcBef>
                <a:spcPts val="200"/>
              </a:spcBef>
            </a:pPr>
            <a:r>
              <a:rPr lang="en-US" dirty="0"/>
              <a:t>Democrat minorities, NPP, minor party, and non-registrants in mid- and lower- income areas side with the GOP(!)</a:t>
            </a:r>
          </a:p>
          <a:p>
            <a:pPr>
              <a:spcBef>
                <a:spcPts val="200"/>
              </a:spcBef>
            </a:pPr>
            <a:r>
              <a:rPr lang="en-US" dirty="0"/>
              <a:t>Only 2 groups agree with the ban: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White Democrats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Other non-Republicans in upper income neighborhoods.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9" name="Picture 8" descr="Chart, bar chart&#10;&#10;Description automatically generated">
            <a:extLst>
              <a:ext uri="{FF2B5EF4-FFF2-40B4-BE49-F238E27FC236}">
                <a16:creationId xmlns:a16="http://schemas.microsoft.com/office/drawing/2014/main" id="{5433EC6F-E1E1-B4F0-DB5E-0204247EF3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975428"/>
            <a:ext cx="7343191" cy="278900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CCF5819-E602-BF01-923F-A82EA28E0C59}"/>
              </a:ext>
            </a:extLst>
          </p:cNvPr>
          <p:cNvSpPr/>
          <p:nvPr/>
        </p:nvSpPr>
        <p:spPr>
          <a:xfrm>
            <a:off x="4800600" y="3315225"/>
            <a:ext cx="1590431" cy="2427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FA9225-7BC7-B842-1778-A592A3494608}"/>
              </a:ext>
            </a:extLst>
          </p:cNvPr>
          <p:cNvSpPr/>
          <p:nvPr/>
        </p:nvSpPr>
        <p:spPr>
          <a:xfrm>
            <a:off x="6233701" y="3337005"/>
            <a:ext cx="3033710" cy="2427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EEEC4F6-7C09-60D0-FD3F-83EF66B956F8}"/>
              </a:ext>
            </a:extLst>
          </p:cNvPr>
          <p:cNvSpPr/>
          <p:nvPr/>
        </p:nvSpPr>
        <p:spPr>
          <a:xfrm>
            <a:off x="5808146" y="3919324"/>
            <a:ext cx="624548" cy="154741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7A09EB5-B860-B30A-0C29-0073DA7F2C14}"/>
              </a:ext>
            </a:extLst>
          </p:cNvPr>
          <p:cNvSpPr/>
          <p:nvPr/>
        </p:nvSpPr>
        <p:spPr>
          <a:xfrm>
            <a:off x="6690652" y="3690725"/>
            <a:ext cx="624548" cy="177601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8BDF199-7CCD-027B-AD39-D9B3BDAECAB6}"/>
              </a:ext>
            </a:extLst>
          </p:cNvPr>
          <p:cNvSpPr/>
          <p:nvPr/>
        </p:nvSpPr>
        <p:spPr>
          <a:xfrm>
            <a:off x="4933336" y="3276600"/>
            <a:ext cx="624548" cy="13716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7A3784C-6DE8-6A66-DE68-21EACCB22638}"/>
              </a:ext>
            </a:extLst>
          </p:cNvPr>
          <p:cNvSpPr/>
          <p:nvPr/>
        </p:nvSpPr>
        <p:spPr>
          <a:xfrm>
            <a:off x="8450426" y="3315225"/>
            <a:ext cx="624548" cy="118057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38FC4C5-455F-1E77-82EA-74235176B953}"/>
              </a:ext>
            </a:extLst>
          </p:cNvPr>
          <p:cNvSpPr/>
          <p:nvPr/>
        </p:nvSpPr>
        <p:spPr>
          <a:xfrm>
            <a:off x="7567920" y="4227872"/>
            <a:ext cx="624548" cy="124261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99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1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576010"/>
            <a:ext cx="5899339" cy="49103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There’s distaste for the ban across AAPI, Black, and Latino communities.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595732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Page | </a:t>
            </a:r>
            <a:fld id="{C285602A-04E9-4056-BEF7-4A72165C298E}" type="slidenum">
              <a:rPr lang="en-US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pic>
        <p:nvPicPr>
          <p:cNvPr id="2" name="Picture 1" descr="Table&#10;&#10;Description automatically generated">
            <a:extLst>
              <a:ext uri="{FF2B5EF4-FFF2-40B4-BE49-F238E27FC236}">
                <a16:creationId xmlns:a16="http://schemas.microsoft.com/office/drawing/2014/main" id="{5B57890E-1D0B-9DA5-ECC8-DCA418C911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661890"/>
            <a:ext cx="5899339" cy="1391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5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55447E1-66F7-4BA3-B8E3-CFB54C9DD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2438401"/>
            <a:ext cx="7772400" cy="13620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SANDAG Job Performance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F3C891B-BB99-584B-89C1-0BEBEADCEB39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14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5962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SANDAG and Its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B267F-9520-4BFD-8A8D-A4AA0FDF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72" y="625230"/>
            <a:ext cx="11915228" cy="348957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SANDAG defines itself as “</a:t>
            </a:r>
            <a:r>
              <a:rPr lang="en-US" dirty="0"/>
              <a:t>both a metropolitan planning organization and a council of governments”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It “</a:t>
            </a:r>
            <a:r>
              <a:rPr lang="en-US" dirty="0"/>
              <a:t>brings together local decision-makers to develop solutions to regional issues including improving equity, transportation, air quality, clean energy, economic development, goods movement, public health, public safety, housing, and more.”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15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845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SANDAG Struggles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B267F-9520-4BFD-8A8D-A4AA0FDF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72" y="610716"/>
            <a:ext cx="11839028" cy="204177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Most know of SANDAG but only half can rate it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Latinos are less familiar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Just 11% say the organization is doing an excellent or good job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36% give it an only fair or poor rating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Performance ratio = dismal 1:3.3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16</a:t>
            </a:fld>
            <a:endParaRPr lang="en-US" dirty="0">
              <a:latin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0567DCB-898D-7B5D-42D0-64F8347FB6F8}"/>
              </a:ext>
            </a:extLst>
          </p:cNvPr>
          <p:cNvSpPr txBox="1">
            <a:spLocks/>
          </p:cNvSpPr>
          <p:nvPr/>
        </p:nvSpPr>
        <p:spPr>
          <a:xfrm>
            <a:off x="101600" y="3458028"/>
            <a:ext cx="6428828" cy="27806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Views are tightly tied to the gas vehicle ban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Those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strongly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against it are much more critical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rest aren’t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fans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 se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They often can’t rate it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But those 64+ offer harsher reviews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implication is SANDAG is aligned with the ban</a:t>
            </a:r>
          </a:p>
          <a:p>
            <a:pPr lvl="1">
              <a:spcBef>
                <a:spcPts val="200"/>
              </a:spcBef>
            </a:pP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“This is the kind of thing SANDAG does”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Doesn’t sit well with lots of folks.</a:t>
            </a:r>
          </a:p>
        </p:txBody>
      </p:sp>
      <p:pic>
        <p:nvPicPr>
          <p:cNvPr id="10" name="Picture 9" descr="Chart, waterfall chart&#10;&#10;Description automatically generated">
            <a:extLst>
              <a:ext uri="{FF2B5EF4-FFF2-40B4-BE49-F238E27FC236}">
                <a16:creationId xmlns:a16="http://schemas.microsoft.com/office/drawing/2014/main" id="{590E3BA6-7FAB-7FE8-CBB0-E78479FCF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7" y="3566251"/>
            <a:ext cx="6146801" cy="2880847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FB1EEDF4-56B9-2DB0-74C9-620B1F3C4E04}"/>
              </a:ext>
            </a:extLst>
          </p:cNvPr>
          <p:cNvSpPr/>
          <p:nvPr/>
        </p:nvSpPr>
        <p:spPr>
          <a:xfrm>
            <a:off x="6248400" y="4794983"/>
            <a:ext cx="1066800" cy="123933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CDDC89-8277-0C16-52AE-337DA6E40C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2249746"/>
            <a:ext cx="9436100" cy="120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36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889BC920-346E-9BD9-9C3E-216295F5FC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89849"/>
              </p:ext>
            </p:extLst>
          </p:nvPr>
        </p:nvGraphicFramePr>
        <p:xfrm>
          <a:off x="6400800" y="631791"/>
          <a:ext cx="5689599" cy="1669249"/>
        </p:xfrm>
        <a:graphic>
          <a:graphicData uri="http://schemas.openxmlformats.org/drawingml/2006/table">
            <a:tbl>
              <a:tblPr/>
              <a:tblGrid>
                <a:gridCol w="1571388">
                  <a:extLst>
                    <a:ext uri="{9D8B030D-6E8A-4147-A177-3AD203B41FA5}">
                      <a16:colId xmlns:a16="http://schemas.microsoft.com/office/drawing/2014/main" val="756982901"/>
                    </a:ext>
                  </a:extLst>
                </a:gridCol>
                <a:gridCol w="1207938">
                  <a:extLst>
                    <a:ext uri="{9D8B030D-6E8A-4147-A177-3AD203B41FA5}">
                      <a16:colId xmlns:a16="http://schemas.microsoft.com/office/drawing/2014/main" val="1252733241"/>
                    </a:ext>
                  </a:extLst>
                </a:gridCol>
                <a:gridCol w="761641">
                  <a:extLst>
                    <a:ext uri="{9D8B030D-6E8A-4147-A177-3AD203B41FA5}">
                      <a16:colId xmlns:a16="http://schemas.microsoft.com/office/drawing/2014/main" val="1440762707"/>
                    </a:ext>
                  </a:extLst>
                </a:gridCol>
                <a:gridCol w="577244">
                  <a:extLst>
                    <a:ext uri="{9D8B030D-6E8A-4147-A177-3AD203B41FA5}">
                      <a16:colId xmlns:a16="http://schemas.microsoft.com/office/drawing/2014/main" val="3320628833"/>
                    </a:ext>
                  </a:extLst>
                </a:gridCol>
                <a:gridCol w="577244">
                  <a:extLst>
                    <a:ext uri="{9D8B030D-6E8A-4147-A177-3AD203B41FA5}">
                      <a16:colId xmlns:a16="http://schemas.microsoft.com/office/drawing/2014/main" val="193921124"/>
                    </a:ext>
                  </a:extLst>
                </a:gridCol>
                <a:gridCol w="566555">
                  <a:extLst>
                    <a:ext uri="{9D8B030D-6E8A-4147-A177-3AD203B41FA5}">
                      <a16:colId xmlns:a16="http://schemas.microsoft.com/office/drawing/2014/main" val="3598754930"/>
                    </a:ext>
                  </a:extLst>
                </a:gridCol>
                <a:gridCol w="427589">
                  <a:extLst>
                    <a:ext uri="{9D8B030D-6E8A-4147-A177-3AD203B41FA5}">
                      <a16:colId xmlns:a16="http://schemas.microsoft.com/office/drawing/2014/main" val="675021631"/>
                    </a:ext>
                  </a:extLst>
                </a:gridCol>
              </a:tblGrid>
              <a:tr h="18676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87" marR="3687" marT="368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</a:t>
                      </a:r>
                    </a:p>
                  </a:txBody>
                  <a:tcPr marL="3687" marR="3687" marT="368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Latino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Black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104410"/>
                  </a:ext>
                </a:extLst>
              </a:tr>
              <a:tr h="28459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SANDAG job performance</a:t>
                      </a:r>
                    </a:p>
                  </a:txBody>
                  <a:tcPr marL="3687" marR="3687" marT="3687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Never heard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597405"/>
                  </a:ext>
                </a:extLst>
              </a:tr>
              <a:tr h="2134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Poor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188615"/>
                  </a:ext>
                </a:extLst>
              </a:tr>
              <a:tr h="2045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Only Fair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501255"/>
                  </a:ext>
                </a:extLst>
              </a:tr>
              <a:tr h="2223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Heard but unsure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762320"/>
                  </a:ext>
                </a:extLst>
              </a:tr>
              <a:tr h="2579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391050"/>
                  </a:ext>
                </a:extLst>
              </a:tr>
              <a:tr h="2845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75456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576010"/>
            <a:ext cx="6324599" cy="49103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Most Latinos are unaware of SANDAG </a:t>
            </a:r>
          </a:p>
          <a:p>
            <a:pPr lvl="0"/>
            <a:r>
              <a:rPr lang="en-US" dirty="0"/>
              <a:t>None of the AAPI residents (in our sample) think SANDAG does an excellent job</a:t>
            </a:r>
          </a:p>
          <a:p>
            <a:pPr lvl="1"/>
            <a:r>
              <a:rPr lang="en-US" dirty="0"/>
              <a:t>Instead, they often know about the Association but cannot rate it</a:t>
            </a:r>
          </a:p>
          <a:p>
            <a:pPr lvl="0"/>
            <a:r>
              <a:rPr lang="en-US" dirty="0"/>
              <a:t>African American residents are also critical</a:t>
            </a:r>
          </a:p>
          <a:p>
            <a:pPr lvl="1"/>
            <a:r>
              <a:rPr lang="en-US" dirty="0"/>
              <a:t>But 21% like its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595732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Page | </a:t>
            </a:r>
            <a:fld id="{C285602A-04E9-4056-BEF7-4A72165C298E}" type="slidenum">
              <a:rPr lang="en-US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9923579-1D83-D691-3BA0-CA074ACFB981}"/>
              </a:ext>
            </a:extLst>
          </p:cNvPr>
          <p:cNvSpPr/>
          <p:nvPr/>
        </p:nvSpPr>
        <p:spPr>
          <a:xfrm>
            <a:off x="10003971" y="852714"/>
            <a:ext cx="4572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C1BE5A0-13DC-6F97-ED15-6AEE86E35AB8}"/>
              </a:ext>
            </a:extLst>
          </p:cNvPr>
          <p:cNvSpPr/>
          <p:nvPr/>
        </p:nvSpPr>
        <p:spPr>
          <a:xfrm>
            <a:off x="11132457" y="2072440"/>
            <a:ext cx="4572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70A9A01-D685-C94E-6F1C-925EB198A805}"/>
              </a:ext>
            </a:extLst>
          </p:cNvPr>
          <p:cNvSpPr/>
          <p:nvPr/>
        </p:nvSpPr>
        <p:spPr>
          <a:xfrm>
            <a:off x="11139714" y="1561505"/>
            <a:ext cx="4572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C0A27BD-AA21-6340-CAB6-AE349F968425}"/>
              </a:ext>
            </a:extLst>
          </p:cNvPr>
          <p:cNvSpPr/>
          <p:nvPr/>
        </p:nvSpPr>
        <p:spPr>
          <a:xfrm>
            <a:off x="10566399" y="1757300"/>
            <a:ext cx="457200" cy="562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5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55447E1-66F7-4BA3-B8E3-CFB54C9DD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2438401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SANDAG’S Plan for a New Public Transportation Network</a:t>
            </a:r>
            <a:endParaRPr lang="en-US" sz="4400" i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F3C891B-BB99-584B-89C1-0BEBEADCEB39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18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1592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SANDAG’s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B267F-9520-4BFD-8A8D-A4AA0FDF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72" y="625230"/>
            <a:ext cx="11915228" cy="348957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Its p</a:t>
            </a:r>
            <a:r>
              <a:rPr lang="en-US" dirty="0"/>
              <a:t>romoting a new $165 billion public transport network</a:t>
            </a:r>
            <a:endParaRPr lang="en-US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This plan is largely based on bus lanes and trolley access across the county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Would be free for residents.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19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961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FB64A6-1F5F-419C-9883-C2ECE81BC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640" y="1875381"/>
            <a:ext cx="3163834" cy="3107238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1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San Diego County Issues Barometer</a:t>
            </a:r>
            <a:b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b="1" dirty="0">
                <a:solidFill>
                  <a:schemeClr val="bg1"/>
                </a:solidFill>
              </a:rPr>
              <a:t>March</a:t>
            </a:r>
            <a:r>
              <a:rPr lang="en-US" sz="2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2023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16171C-73AD-6125-FC80-7A6337DD6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6205" y="1550464"/>
            <a:ext cx="4267200" cy="15441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4BFB2B-3F8A-07E2-D815-265B57CE65BB}"/>
              </a:ext>
            </a:extLst>
          </p:cNvPr>
          <p:cNvSpPr txBox="1"/>
          <p:nvPr/>
        </p:nvSpPr>
        <p:spPr>
          <a:xfrm>
            <a:off x="4811805" y="3763415"/>
            <a:ext cx="6096000" cy="1070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 Funding Proposals Opposed, as SANDAG, New Gas Vehicle Ban Roundly Criticized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Mood Remains Unsettled as Homelessness is Top Issue Again</a:t>
            </a:r>
          </a:p>
        </p:txBody>
      </p:sp>
    </p:spTree>
    <p:extLst>
      <p:ext uri="{BB962C8B-B14F-4D97-AF65-F5344CB8AC3E}">
        <p14:creationId xmlns:p14="http://schemas.microsoft.com/office/powerpoint/2010/main" val="1340648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4 Cent Per Mile Tax is Wildly Unpopular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B267F-9520-4BFD-8A8D-A4AA0FDF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72" y="625230"/>
            <a:ext cx="4263004" cy="348957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77% are opposed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Most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strongly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so</a:t>
            </a:r>
          </a:p>
          <a:p>
            <a:pPr>
              <a:spcBef>
                <a:spcPts val="200"/>
              </a:spcBef>
            </a:pPr>
            <a:r>
              <a:rPr lang="en-US" dirty="0"/>
              <a:t>Selling residents on more fees will be </a:t>
            </a:r>
            <a:r>
              <a:rPr lang="en-US" i="1" dirty="0"/>
              <a:t>very</a:t>
            </a:r>
            <a:r>
              <a:rPr lang="en-US" dirty="0"/>
              <a:t> challenging</a:t>
            </a:r>
            <a:endParaRPr lang="en-US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20</a:t>
            </a:fld>
            <a:endParaRPr lang="en-US" dirty="0">
              <a:latin typeface="Calibri"/>
            </a:endParaRPr>
          </a:p>
        </p:txBody>
      </p:sp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4E45680-F50B-955C-F4F4-15D840EE3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7376" y="689584"/>
            <a:ext cx="7703024" cy="99250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405BD4-5EFD-37D7-ECC7-C082BBC9A09C}"/>
              </a:ext>
            </a:extLst>
          </p:cNvPr>
          <p:cNvSpPr txBox="1">
            <a:spLocks/>
          </p:cNvSpPr>
          <p:nvPr/>
        </p:nvSpPr>
        <p:spPr>
          <a:xfrm>
            <a:off x="107346" y="1927559"/>
            <a:ext cx="7360254" cy="4404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18 to 24-year-olds are on board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But opposition rises with age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County critics overwhelmingly oppose it, but happier folks are less upset by the VMT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It’s not the right time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But it’s difficult to see any “right time” on the horizon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Unincorporated area residents are decidedly against it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Weekly transit riders are twice as supportive as moderate- and non-users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But even they’d pay the VMT sometimes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proposal even struggles with Democratic women and college-educated 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Only the 1% who say SANDAG does an excellent job support the tax.</a:t>
            </a:r>
          </a:p>
        </p:txBody>
      </p:sp>
      <p:pic>
        <p:nvPicPr>
          <p:cNvPr id="9" name="Picture 8" descr="Chart, bar chart&#10;&#10;Description automatically generated">
            <a:extLst>
              <a:ext uri="{FF2B5EF4-FFF2-40B4-BE49-F238E27FC236}">
                <a16:creationId xmlns:a16="http://schemas.microsoft.com/office/drawing/2014/main" id="{AA51F509-2BA8-76FE-E788-8340A6F21F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885" y="1936804"/>
            <a:ext cx="4488956" cy="2177996"/>
          </a:xfrm>
          <a:prstGeom prst="rect">
            <a:avLst/>
          </a:prstGeom>
        </p:spPr>
      </p:pic>
      <p:pic>
        <p:nvPicPr>
          <p:cNvPr id="11" name="Picture 10" descr="Chart&#10;&#10;Description automatically generated">
            <a:extLst>
              <a:ext uri="{FF2B5EF4-FFF2-40B4-BE49-F238E27FC236}">
                <a16:creationId xmlns:a16="http://schemas.microsoft.com/office/drawing/2014/main" id="{951AD5BE-7BE2-6BE9-1418-21A03B1AB3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028" y="4278121"/>
            <a:ext cx="4191000" cy="2175366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5F3CD942-E894-C1EA-3C1D-D647F3A529A0}"/>
              </a:ext>
            </a:extLst>
          </p:cNvPr>
          <p:cNvSpPr/>
          <p:nvPr/>
        </p:nvSpPr>
        <p:spPr>
          <a:xfrm>
            <a:off x="7837394" y="2438400"/>
            <a:ext cx="728639" cy="14478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CC47471-51F2-1070-29FB-AD3AF26C53F1}"/>
              </a:ext>
            </a:extLst>
          </p:cNvPr>
          <p:cNvSpPr/>
          <p:nvPr/>
        </p:nvSpPr>
        <p:spPr>
          <a:xfrm>
            <a:off x="8077200" y="5156801"/>
            <a:ext cx="914400" cy="106982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43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576010"/>
            <a:ext cx="6019799" cy="49103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All ethnic communities oppose the VMT</a:t>
            </a:r>
          </a:p>
          <a:p>
            <a:pPr lvl="1"/>
            <a:r>
              <a:rPr lang="en-US" dirty="0"/>
              <a:t>Though Asians and Blacks are less critical.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595732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Page | </a:t>
            </a:r>
            <a:fld id="{C285602A-04E9-4056-BEF7-4A72165C298E}" type="slidenum">
              <a:rPr lang="en-US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pic>
        <p:nvPicPr>
          <p:cNvPr id="2" name="Picture 1" descr="Table&#10;&#10;Description automatically generated">
            <a:extLst>
              <a:ext uri="{FF2B5EF4-FFF2-40B4-BE49-F238E27FC236}">
                <a16:creationId xmlns:a16="http://schemas.microsoft.com/office/drawing/2014/main" id="{ADE24795-8A6A-0683-397C-E8214670B7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082" y="631790"/>
            <a:ext cx="5870318" cy="1720533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4B0CF378-6D62-08CE-B823-07A4A7738C15}"/>
              </a:ext>
            </a:extLst>
          </p:cNvPr>
          <p:cNvSpPr/>
          <p:nvPr/>
        </p:nvSpPr>
        <p:spPr>
          <a:xfrm>
            <a:off x="11139714" y="899886"/>
            <a:ext cx="4572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8CF733-7A77-CA08-10A1-24CBED6F9070}"/>
              </a:ext>
            </a:extLst>
          </p:cNvPr>
          <p:cNvSpPr/>
          <p:nvPr/>
        </p:nvSpPr>
        <p:spPr>
          <a:xfrm>
            <a:off x="10565689" y="913730"/>
            <a:ext cx="4572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7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Half-Cent Sales Tax Increase Encounters Less Resistance…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B267F-9520-4BFD-8A8D-A4AA0FDF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72" y="625230"/>
            <a:ext cx="4447628" cy="227181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…but it’s also unacceptable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Nearly half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strongly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oppose it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Most who are happy with the     county’s direction are supportive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22</a:t>
            </a:fld>
            <a:endParaRPr lang="en-US" dirty="0">
              <a:latin typeface="Calibri"/>
            </a:endParaRPr>
          </a:p>
        </p:txBody>
      </p:sp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3B22B85-97DE-3E0C-A85D-7FA86FB02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952" y="597317"/>
            <a:ext cx="7192034" cy="926683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AF1981B-4266-2EF0-5045-9865923D876D}"/>
              </a:ext>
            </a:extLst>
          </p:cNvPr>
          <p:cNvSpPr txBox="1">
            <a:spLocks/>
          </p:cNvSpPr>
          <p:nvPr/>
        </p:nvSpPr>
        <p:spPr>
          <a:xfrm>
            <a:off x="124372" y="1920630"/>
            <a:ext cx="6921150" cy="3489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But the reverse is more true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Advanced degree holders are in favor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Support drops as education levels decline</a:t>
            </a:r>
          </a:p>
          <a:p>
            <a:pPr>
              <a:spcBef>
                <a:spcPts val="200"/>
              </a:spcBef>
            </a:pPr>
            <a:r>
              <a:rPr lang="en-US" dirty="0"/>
              <a:t>National City residents are a pocket of strong support</a:t>
            </a:r>
          </a:p>
          <a:p>
            <a:pPr>
              <a:spcBef>
                <a:spcPts val="200"/>
              </a:spcBef>
            </a:pPr>
            <a:r>
              <a:rPr lang="en-US" dirty="0"/>
              <a:t>Republicans gag at the idea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Non-partisans and minor party voters join them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Democrats like it a lot more</a:t>
            </a:r>
          </a:p>
          <a:p>
            <a:pPr lvl="2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But only 25%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definitely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want it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Women 55+ are 2x more supportive than others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SANDAG fans generally like the proposal…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…but critics and those unaware of it reject the tax.</a:t>
            </a:r>
          </a:p>
        </p:txBody>
      </p:sp>
      <p:pic>
        <p:nvPicPr>
          <p:cNvPr id="10" name="Picture 9" descr="Chart, bar chart&#10;&#10;Description automatically generated">
            <a:extLst>
              <a:ext uri="{FF2B5EF4-FFF2-40B4-BE49-F238E27FC236}">
                <a16:creationId xmlns:a16="http://schemas.microsoft.com/office/drawing/2014/main" id="{B95A0FF0-3BAE-7BCA-AAD7-632E945560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522" y="1662949"/>
            <a:ext cx="5122850" cy="2271818"/>
          </a:xfrm>
          <a:prstGeom prst="rect">
            <a:avLst/>
          </a:prstGeom>
        </p:spPr>
      </p:pic>
      <p:pic>
        <p:nvPicPr>
          <p:cNvPr id="12" name="Picture 11" descr="Chart, bar chart&#10;&#10;Description automatically generated">
            <a:extLst>
              <a:ext uri="{FF2B5EF4-FFF2-40B4-BE49-F238E27FC236}">
                <a16:creationId xmlns:a16="http://schemas.microsoft.com/office/drawing/2014/main" id="{607E1721-DF8A-EA6C-7A55-735837844B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843" y="4036563"/>
            <a:ext cx="5130272" cy="2445991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8A13D4F-7A0A-A00C-DBF2-CAA78D95F87D}"/>
              </a:ext>
            </a:extLst>
          </p:cNvPr>
          <p:cNvCxnSpPr>
            <a:cxnSpLocks/>
          </p:cNvCxnSpPr>
          <p:nvPr/>
        </p:nvCxnSpPr>
        <p:spPr>
          <a:xfrm flipH="1" flipV="1">
            <a:off x="7620000" y="1981200"/>
            <a:ext cx="2973572" cy="45720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9D4124AF-9A0F-D0FC-8F2D-41A908154278}"/>
              </a:ext>
            </a:extLst>
          </p:cNvPr>
          <p:cNvSpPr/>
          <p:nvPr/>
        </p:nvSpPr>
        <p:spPr>
          <a:xfrm rot="18041635">
            <a:off x="7121608" y="5867243"/>
            <a:ext cx="361361" cy="285567"/>
          </a:xfrm>
          <a:prstGeom prst="right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4877F6FE-AC14-092C-2F84-43855835A5B1}"/>
              </a:ext>
            </a:extLst>
          </p:cNvPr>
          <p:cNvSpPr/>
          <p:nvPr/>
        </p:nvSpPr>
        <p:spPr>
          <a:xfrm rot="17905984">
            <a:off x="8731002" y="5807245"/>
            <a:ext cx="371699" cy="197715"/>
          </a:xfrm>
          <a:prstGeom prst="right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EDD4BD0-A859-6093-8761-CA241C4E0CF4}"/>
              </a:ext>
            </a:extLst>
          </p:cNvPr>
          <p:cNvSpPr/>
          <p:nvPr/>
        </p:nvSpPr>
        <p:spPr>
          <a:xfrm>
            <a:off x="9677399" y="6050700"/>
            <a:ext cx="1371601" cy="273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 animBg="1"/>
      <p:bldP spid="18" grpId="0" animBg="1"/>
      <p:bldP spid="19" grpId="2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576010"/>
            <a:ext cx="5991458" cy="49103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Latinos more stridently oppose sales tax increase than residents overall</a:t>
            </a:r>
          </a:p>
          <a:p>
            <a:pPr lvl="0"/>
            <a:r>
              <a:rPr lang="en-US" dirty="0"/>
              <a:t>Views of AAPI and Black folks reflect those of the wider populace.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595732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Page | </a:t>
            </a:r>
            <a:fld id="{C285602A-04E9-4056-BEF7-4A72165C298E}" type="slidenum">
              <a:rPr lang="en-US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5C5E6EF9-CAAF-3779-A712-A38CFEE4E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631790"/>
            <a:ext cx="5991461" cy="165227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C267DED5-25A1-4316-B66A-AC55C2000704}"/>
              </a:ext>
            </a:extLst>
          </p:cNvPr>
          <p:cNvSpPr/>
          <p:nvPr/>
        </p:nvSpPr>
        <p:spPr>
          <a:xfrm>
            <a:off x="9956799" y="917451"/>
            <a:ext cx="457200" cy="2521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4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DCFB1-C5F1-4634-A495-ED510146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076" y="2885114"/>
            <a:ext cx="8981848" cy="5334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86D33-16E5-4EB7-BEAB-5869A14933F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742661" y="6595732"/>
            <a:ext cx="2844800" cy="228600"/>
          </a:xfrm>
        </p:spPr>
        <p:txBody>
          <a:bodyPr/>
          <a:lstStyle/>
          <a:p>
            <a:r>
              <a:rPr lang="en-US" dirty="0"/>
              <a:t>Page | </a:t>
            </a:r>
            <a:fld id="{C285602A-04E9-4056-BEF7-4A72165C298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9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1BF6998-A2D4-4A04-8E52-9F2DC4A1354B}"/>
              </a:ext>
            </a:extLst>
          </p:cNvPr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40BCC41-0F5E-4F14-8242-C1A58CD9EA5E}"/>
              </a:ext>
            </a:extLst>
          </p:cNvPr>
          <p:cNvSpPr/>
          <p:nvPr/>
        </p:nvSpPr>
        <p:spPr>
          <a:xfrm>
            <a:off x="9608132" y="2283722"/>
            <a:ext cx="2119736" cy="2132141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A4816A0-0064-47E3-92D4-6C7FA0CD8E5F}"/>
              </a:ext>
            </a:extLst>
          </p:cNvPr>
          <p:cNvSpPr txBox="1">
            <a:spLocks/>
          </p:cNvSpPr>
          <p:nvPr/>
        </p:nvSpPr>
        <p:spPr>
          <a:xfrm>
            <a:off x="152400" y="381000"/>
            <a:ext cx="7570418" cy="625141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Opinion · Public Policy · Organizations · Campaigns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1987 – Founded in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1988 – Phonecenters established in Riverside, CA and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1990 – Phonecenters established in Reno, NV and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1992 – Predictive dialing installed to double interviewing capacity;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1993 – "The Edge" newsletter launches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1998 – Qualitative focus groups introduced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2000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2003 – KPBS/Competitive Edge Research Poll and annual Super Bowl poll launched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2004 –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2005 –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2006 – SDIPR/CERC Opinion Barometer launched; Ballot measures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2008 – CERC calls San Diego Mayor’s race; Convenes post-election summit @ USD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2009 – Interviewer effects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2010 – Web-based interviewing and custom panels introduced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2012 – Dial-testing introduced;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2013 – CERC calls San Diego Mayor’s race; Business Forecast survey launched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2014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2016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– Phonecenter established in El Paso, TX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2018 – CERC calls CA Governor’s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2019 – Ballot measure wording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– Incumbent viability paper accepted for presentation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2022 – San Diego County Issues Barometer launched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John Nienstedt, MA Political Science: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President 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Member, American Association for Public Opinion Research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Insights Association 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SBA Entrepreneurial Success Award (2000)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Pollster of the year (x7)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Rachel Lawler, MA Political Science: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Analyst 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Member, American Association for Public Opinion Research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Ronald Zavala: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 of Operations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James Iwu: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Assistant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08712E-A378-4D24-88F0-5157BED7D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460" y="2696887"/>
            <a:ext cx="1647085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7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952" y="45050"/>
            <a:ext cx="8981848" cy="586740"/>
          </a:xfrm>
        </p:spPr>
        <p:txBody>
          <a:bodyPr>
            <a:noAutofit/>
          </a:bodyPr>
          <a:lstStyle/>
          <a:p>
            <a:r>
              <a:rPr lang="en-US" dirty="0"/>
              <a:t>Summary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99D648-8F97-4C0C-A5B8-923543BFF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2000"/>
            <a:ext cx="89916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dirty="0"/>
              <a:t>Research Objectives:	</a:t>
            </a:r>
            <a:r>
              <a:rPr lang="en-US" sz="1400" dirty="0"/>
              <a:t>	1) Document trends in civic mood and important issues </a:t>
            </a:r>
          </a:p>
          <a:p>
            <a:pPr>
              <a:buNone/>
            </a:pPr>
            <a:r>
              <a:rPr lang="en-US" sz="1400" dirty="0"/>
              <a:t>				2) Explore SANDAG, public transportation, and plans to expand it</a:t>
            </a:r>
          </a:p>
          <a:p>
            <a:pPr>
              <a:buNone/>
            </a:pPr>
            <a:r>
              <a:rPr lang="en-US" sz="1400" b="1" dirty="0"/>
              <a:t>Sample Size:</a:t>
            </a:r>
            <a:r>
              <a:rPr lang="en-US" sz="1400" dirty="0"/>
              <a:t>		n=508</a:t>
            </a:r>
          </a:p>
          <a:p>
            <a:pPr>
              <a:buNone/>
            </a:pPr>
            <a:r>
              <a:rPr lang="en-US" sz="1400" b="1" dirty="0"/>
              <a:t>Margin of Sampling Error:</a:t>
            </a:r>
            <a:r>
              <a:rPr lang="en-US" sz="1400" dirty="0"/>
              <a:t>	± 4.3%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Confidence Level:</a:t>
            </a:r>
            <a:r>
              <a:rPr lang="en-US" sz="1400" dirty="0"/>
              <a:t>		95%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Sample Methodology:		</a:t>
            </a:r>
            <a:r>
              <a:rPr lang="en-US" sz="1400" dirty="0"/>
              <a:t>Simple random sampling from listed sample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Jurisdiction:</a:t>
            </a:r>
            <a:r>
              <a:rPr lang="en-US" sz="1400" dirty="0"/>
              <a:t>			San Diego County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Eligibility:	</a:t>
            </a:r>
            <a:r>
              <a:rPr lang="en-US" sz="1400" dirty="0"/>
              <a:t>		Adult residents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Interview Methods:</a:t>
            </a:r>
            <a:r>
              <a:rPr lang="en-US" sz="1400" dirty="0"/>
              <a:t>		Telephone (including cell phones), e-mail push-to-web, text push-to-web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Field Dates:</a:t>
            </a:r>
            <a:r>
              <a:rPr lang="en-US" sz="1400" dirty="0"/>
              <a:t>			March 1-7, 2023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Field Facility:</a:t>
            </a:r>
            <a:r>
              <a:rPr lang="en-US" sz="1400" dirty="0"/>
              <a:t>		Competitive Edge Research, El Paso TX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Project Director:</a:t>
            </a:r>
            <a:r>
              <a:rPr lang="en-US" sz="1400" dirty="0"/>
              <a:t>		John Nienstedt, Sr.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Research Analyst: </a:t>
            </a:r>
            <a:r>
              <a:rPr lang="en-US" sz="1400" dirty="0"/>
              <a:t>		Rachel Lawler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Research Assistant:</a:t>
            </a:r>
            <a:r>
              <a:rPr lang="en-US" sz="1400" dirty="0"/>
              <a:t>		James Iwu</a:t>
            </a:r>
          </a:p>
        </p:txBody>
      </p:sp>
    </p:spTree>
    <p:extLst>
      <p:ext uri="{BB962C8B-B14F-4D97-AF65-F5344CB8AC3E}">
        <p14:creationId xmlns:p14="http://schemas.microsoft.com/office/powerpoint/2010/main" val="306124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55447E1-66F7-4BA3-B8E3-CFB54C9DD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2438401"/>
            <a:ext cx="7772400" cy="13620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Trends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F3C891B-BB99-584B-89C1-0BEBEADCEB39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4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8112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Mood Remains Unsettled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B267F-9520-4BFD-8A8D-A4AA0FDF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72" y="625230"/>
            <a:ext cx="11915228" cy="348957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32% think things are going in the right direction	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Outweighed by residents who say we’re on the wrong track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 negative sentiment is more robust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5</a:t>
            </a:fld>
            <a:endParaRPr lang="en-US" dirty="0">
              <a:latin typeface="Calibr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81029E3-A24E-9780-9DC7-1D2348170B9E}"/>
              </a:ext>
            </a:extLst>
          </p:cNvPr>
          <p:cNvSpPr txBox="1">
            <a:spLocks/>
          </p:cNvSpPr>
          <p:nvPr/>
        </p:nvSpPr>
        <p:spPr>
          <a:xfrm>
            <a:off x="124372" y="3921220"/>
            <a:ext cx="11915228" cy="3489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/>
              <a:t>Mood is now mainly a product of race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AAPI residents are most upbeat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Multi-racial residents are the least pleased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Other communities are more divided.</a:t>
            </a:r>
          </a:p>
          <a:p>
            <a:pPr>
              <a:spcBef>
                <a:spcPts val="200"/>
              </a:spcBef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344DB2-B73B-41C1-AA4F-496D44BE6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31177"/>
            <a:ext cx="10534086" cy="2063280"/>
          </a:xfrm>
          <a:prstGeom prst="rect">
            <a:avLst/>
          </a:prstGeom>
        </p:spPr>
      </p:pic>
      <p:pic>
        <p:nvPicPr>
          <p:cNvPr id="9" name="Picture 8" descr="Chart, bar chart&#10;&#10;Description automatically generated">
            <a:extLst>
              <a:ext uri="{FF2B5EF4-FFF2-40B4-BE49-F238E27FC236}">
                <a16:creationId xmlns:a16="http://schemas.microsoft.com/office/drawing/2014/main" id="{D58EB094-7C5B-B8B7-E8D8-4A53E9D1A1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968165"/>
            <a:ext cx="5504886" cy="252789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92974971-B223-9D75-C0B0-13E217A2BD6F}"/>
              </a:ext>
            </a:extLst>
          </p:cNvPr>
          <p:cNvSpPr/>
          <p:nvPr/>
        </p:nvSpPr>
        <p:spPr>
          <a:xfrm>
            <a:off x="8050983" y="2302381"/>
            <a:ext cx="2893828" cy="31961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222F722-120A-5D42-6784-08F865514565}"/>
              </a:ext>
            </a:extLst>
          </p:cNvPr>
          <p:cNvSpPr/>
          <p:nvPr/>
        </p:nvSpPr>
        <p:spPr>
          <a:xfrm>
            <a:off x="1981200" y="2292107"/>
            <a:ext cx="3657600" cy="31961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E0DCF067-AC12-62E5-6690-1DCC21622885}"/>
              </a:ext>
            </a:extLst>
          </p:cNvPr>
          <p:cNvSpPr/>
          <p:nvPr/>
        </p:nvSpPr>
        <p:spPr>
          <a:xfrm rot="2066945">
            <a:off x="2674719" y="2107471"/>
            <a:ext cx="551981" cy="340410"/>
          </a:xfrm>
          <a:prstGeom prst="rightArrow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B878F8F-811C-4C04-9F2C-20AFCF31FE55}"/>
              </a:ext>
            </a:extLst>
          </p:cNvPr>
          <p:cNvSpPr/>
          <p:nvPr/>
        </p:nvSpPr>
        <p:spPr>
          <a:xfrm>
            <a:off x="5842596" y="4161745"/>
            <a:ext cx="831273" cy="99843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BD0EAA4-AD4B-11CA-1D02-A3BC8F3DAD29}"/>
              </a:ext>
            </a:extLst>
          </p:cNvPr>
          <p:cNvSpPr/>
          <p:nvPr/>
        </p:nvSpPr>
        <p:spPr>
          <a:xfrm>
            <a:off x="7088834" y="5029200"/>
            <a:ext cx="831273" cy="115890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C75BD83-2086-A00F-9925-BA45F80B5720}"/>
              </a:ext>
            </a:extLst>
          </p:cNvPr>
          <p:cNvCxnSpPr>
            <a:cxnSpLocks/>
          </p:cNvCxnSpPr>
          <p:nvPr/>
        </p:nvCxnSpPr>
        <p:spPr>
          <a:xfrm>
            <a:off x="8984224" y="4499608"/>
            <a:ext cx="0" cy="1347979"/>
          </a:xfrm>
          <a:prstGeom prst="straightConnector1">
            <a:avLst/>
          </a:prstGeom>
          <a:ln w="5715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20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3CFC03C-87A3-1482-0204-881E687B0C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877" y="622778"/>
            <a:ext cx="4583506" cy="188421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Top Concerns are Unchanged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6</a:t>
            </a:fld>
            <a:endParaRPr lang="en-US" dirty="0">
              <a:latin typeface="Calibri"/>
            </a:endParaRPr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D5216043-4697-5E2E-4731-BAAA18BEC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191000"/>
            <a:ext cx="11190535" cy="2286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B267F-9520-4BFD-8A8D-A4AA0FDF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72" y="625230"/>
            <a:ext cx="11915228" cy="348957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Homelessness continues to outpace other issues by double digits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More problematic among voters than non-registrants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Makes this politically incendiary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Housing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affordability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remains a very substantial concern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9% focus on cost of living, but those with no college are far more impacted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Jobs/economy </a:t>
            </a: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doubled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vs December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Utility costs have spiked as an issue 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Men, north county residents, and whites place more emphasis on them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Housing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availability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is at 4%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Crime concerns, worries over inflation and problems with gas prices have lessened.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2838831C-175D-1E5F-CB68-B4AFBE5A1598}"/>
              </a:ext>
            </a:extLst>
          </p:cNvPr>
          <p:cNvSpPr/>
          <p:nvPr/>
        </p:nvSpPr>
        <p:spPr>
          <a:xfrm rot="8500315">
            <a:off x="1646273" y="4203694"/>
            <a:ext cx="551981" cy="340410"/>
          </a:xfrm>
          <a:prstGeom prst="rightArrow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3A160D9-9195-3340-1457-809310962E8D}"/>
              </a:ext>
            </a:extLst>
          </p:cNvPr>
          <p:cNvSpPr/>
          <p:nvPr/>
        </p:nvSpPr>
        <p:spPr>
          <a:xfrm rot="8500315">
            <a:off x="2636872" y="4781099"/>
            <a:ext cx="551981" cy="340410"/>
          </a:xfrm>
          <a:prstGeom prst="rightArrow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40A3335-F5DB-B999-0931-307690CB3E0F}"/>
              </a:ext>
            </a:extLst>
          </p:cNvPr>
          <p:cNvSpPr/>
          <p:nvPr/>
        </p:nvSpPr>
        <p:spPr>
          <a:xfrm rot="8500315">
            <a:off x="3627471" y="5085780"/>
            <a:ext cx="551981" cy="340410"/>
          </a:xfrm>
          <a:prstGeom prst="rightArrow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11EF4366-1F7C-4F03-362A-E60A5B252712}"/>
              </a:ext>
            </a:extLst>
          </p:cNvPr>
          <p:cNvSpPr/>
          <p:nvPr/>
        </p:nvSpPr>
        <p:spPr>
          <a:xfrm rot="8500315">
            <a:off x="4618070" y="5163795"/>
            <a:ext cx="551981" cy="340410"/>
          </a:xfrm>
          <a:prstGeom prst="right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A9F6EB5-945E-DBE6-F9A7-5CE0E88BFD81}"/>
              </a:ext>
            </a:extLst>
          </p:cNvPr>
          <p:cNvSpPr/>
          <p:nvPr/>
        </p:nvSpPr>
        <p:spPr>
          <a:xfrm rot="12744422">
            <a:off x="6434248" y="6173053"/>
            <a:ext cx="452524" cy="256322"/>
          </a:xfrm>
          <a:prstGeom prst="rightArrow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1DFE9660-0CE9-E981-F330-1BE0C3B5A0CF}"/>
              </a:ext>
            </a:extLst>
          </p:cNvPr>
          <p:cNvSpPr/>
          <p:nvPr/>
        </p:nvSpPr>
        <p:spPr>
          <a:xfrm rot="13234224">
            <a:off x="7469597" y="6188099"/>
            <a:ext cx="452524" cy="256322"/>
          </a:xfrm>
          <a:prstGeom prst="rightArrow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C1DE3BC3-49CB-0975-661A-0ADE8AC680CF}"/>
              </a:ext>
            </a:extLst>
          </p:cNvPr>
          <p:cNvSpPr/>
          <p:nvPr/>
        </p:nvSpPr>
        <p:spPr>
          <a:xfrm rot="13071762">
            <a:off x="8323092" y="6192554"/>
            <a:ext cx="452524" cy="256322"/>
          </a:xfrm>
          <a:prstGeom prst="rightArrow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77DFF6DE-979A-10E4-E3A2-6DABE257CE21}"/>
              </a:ext>
            </a:extLst>
          </p:cNvPr>
          <p:cNvSpPr/>
          <p:nvPr/>
        </p:nvSpPr>
        <p:spPr>
          <a:xfrm rot="8500315">
            <a:off x="5483934" y="5239875"/>
            <a:ext cx="551981" cy="340410"/>
          </a:xfrm>
          <a:prstGeom prst="rightArrow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6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8" grpId="0" animBg="1"/>
      <p:bldP spid="8" grpId="1" animBg="1"/>
      <p:bldP spid="9" grpId="0" animBg="1"/>
      <p:bldP spid="9" grpId="1" animBg="1"/>
      <p:bldP spid="11" grpId="0" animBg="1"/>
      <p:bldP spid="12" grpId="0" animBg="1"/>
      <p:bldP spid="13" grpId="0" animBg="1"/>
      <p:bldP spid="14" grpId="0" animBg="1"/>
      <p:bldP spid="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5379F1A-FD89-2B71-8859-619541B19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916" y="1962802"/>
            <a:ext cx="5632994" cy="365613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576010"/>
            <a:ext cx="5486399" cy="4910390"/>
          </a:xfrm>
        </p:spPr>
        <p:txBody>
          <a:bodyPr>
            <a:noAutofit/>
          </a:bodyPr>
          <a:lstStyle/>
          <a:p>
            <a:r>
              <a:rPr lang="en-US" dirty="0"/>
              <a:t>Mood in the Latino community is roughly comparable to the county as a whole</a:t>
            </a:r>
          </a:p>
          <a:p>
            <a:pPr lvl="0"/>
            <a:r>
              <a:rPr lang="en-US" dirty="0"/>
              <a:t>African Americans are slightly more upbeat</a:t>
            </a:r>
          </a:p>
          <a:p>
            <a:r>
              <a:rPr lang="en-US" dirty="0"/>
              <a:t>The AAPI community is </a:t>
            </a:r>
            <a:r>
              <a:rPr lang="en-US" i="1" dirty="0"/>
              <a:t>much more </a:t>
            </a:r>
            <a:r>
              <a:rPr lang="en-US" dirty="0"/>
              <a:t>satisfied with the county’s direction</a:t>
            </a:r>
          </a:p>
          <a:p>
            <a:pPr lvl="0"/>
            <a:r>
              <a:rPr lang="en-US" dirty="0"/>
              <a:t>More AAPI residents emphasize taxes</a:t>
            </a:r>
          </a:p>
          <a:p>
            <a:pPr lvl="1"/>
            <a:r>
              <a:rPr lang="en-US" dirty="0"/>
              <a:t>But rarely cite housing affordability</a:t>
            </a:r>
          </a:p>
          <a:p>
            <a:pPr lvl="0"/>
            <a:r>
              <a:rPr lang="en-US" dirty="0"/>
              <a:t>Housing affordability is more top-of-mind for Latinos</a:t>
            </a:r>
          </a:p>
          <a:p>
            <a:pPr lvl="1"/>
            <a:r>
              <a:rPr lang="en-US" dirty="0"/>
              <a:t>Even tops homelessness</a:t>
            </a:r>
          </a:p>
          <a:p>
            <a:pPr lvl="1"/>
            <a:r>
              <a:rPr lang="en-US" dirty="0"/>
              <a:t>Economy is also a big issue</a:t>
            </a:r>
          </a:p>
          <a:p>
            <a:pPr lvl="1"/>
            <a:r>
              <a:rPr lang="en-US" dirty="0"/>
              <a:t>Utility costs and taxes are less important</a:t>
            </a:r>
          </a:p>
          <a:p>
            <a:r>
              <a:rPr lang="en-US" dirty="0"/>
              <a:t>African Americans are less focused on the economy.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595732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Page | </a:t>
            </a:r>
            <a:fld id="{C285602A-04E9-4056-BEF7-4A72165C298E}" type="slidenum">
              <a:rPr lang="en-US" smtClean="0"/>
              <a:pPr/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pic>
        <p:nvPicPr>
          <p:cNvPr id="2" name="Picture 1" descr="Table&#10;&#10;Description automatically generated">
            <a:extLst>
              <a:ext uri="{FF2B5EF4-FFF2-40B4-BE49-F238E27FC236}">
                <a16:creationId xmlns:a16="http://schemas.microsoft.com/office/drawing/2014/main" id="{126991F8-BD47-FBEF-7FCC-24295DEEA2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916" y="525218"/>
            <a:ext cx="5632994" cy="116835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C73B0982-E628-0469-874E-3A1AFF8C396F}"/>
              </a:ext>
            </a:extLst>
          </p:cNvPr>
          <p:cNvSpPr/>
          <p:nvPr/>
        </p:nvSpPr>
        <p:spPr>
          <a:xfrm>
            <a:off x="9972368" y="1261710"/>
            <a:ext cx="457200" cy="4318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0E09A3E-872C-A62C-DB32-05AD41C1F912}"/>
              </a:ext>
            </a:extLst>
          </p:cNvPr>
          <p:cNvSpPr/>
          <p:nvPr/>
        </p:nvSpPr>
        <p:spPr>
          <a:xfrm>
            <a:off x="10513585" y="1251878"/>
            <a:ext cx="457200" cy="4318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116D865-C761-FE05-4FD7-4E4E19E009A6}"/>
              </a:ext>
            </a:extLst>
          </p:cNvPr>
          <p:cNvSpPr/>
          <p:nvPr/>
        </p:nvSpPr>
        <p:spPr>
          <a:xfrm>
            <a:off x="10513585" y="3061456"/>
            <a:ext cx="457200" cy="2221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CD4CB57-C01D-7850-1E93-6DA9309B0D47}"/>
              </a:ext>
            </a:extLst>
          </p:cNvPr>
          <p:cNvSpPr/>
          <p:nvPr/>
        </p:nvSpPr>
        <p:spPr>
          <a:xfrm>
            <a:off x="10513585" y="2313661"/>
            <a:ext cx="457200" cy="2221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7E593A2-78D8-6553-6CFE-984E3B76EB59}"/>
              </a:ext>
            </a:extLst>
          </p:cNvPr>
          <p:cNvSpPr/>
          <p:nvPr/>
        </p:nvSpPr>
        <p:spPr>
          <a:xfrm>
            <a:off x="9421760" y="2331071"/>
            <a:ext cx="457200" cy="1668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60DF77C-9C15-A654-B7BE-03D8BCC5FF75}"/>
              </a:ext>
            </a:extLst>
          </p:cNvPr>
          <p:cNvSpPr/>
          <p:nvPr/>
        </p:nvSpPr>
        <p:spPr>
          <a:xfrm>
            <a:off x="9438968" y="2632840"/>
            <a:ext cx="457200" cy="1668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D029D10-3705-CDAB-34D5-AA93994AE727}"/>
              </a:ext>
            </a:extLst>
          </p:cNvPr>
          <p:cNvSpPr/>
          <p:nvPr/>
        </p:nvSpPr>
        <p:spPr>
          <a:xfrm>
            <a:off x="9972368" y="2632840"/>
            <a:ext cx="457200" cy="1668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1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55447E1-66F7-4BA3-B8E3-CFB54C9DD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2438401"/>
            <a:ext cx="7772400" cy="13620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Public Transportation Usage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F3C891B-BB99-584B-89C1-0BEBEADCEB39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8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2974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Just 6% Take Public Transit &gt; 2 Times/Week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B267F-9520-4BFD-8A8D-A4AA0FDF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72" y="625230"/>
            <a:ext cx="9400628" cy="539457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Roughly 160,000 residents would have a tough time living w/o it</a:t>
            </a:r>
          </a:p>
          <a:p>
            <a:pPr>
              <a:spcBef>
                <a:spcPts val="200"/>
              </a:spcBef>
            </a:pPr>
            <a:r>
              <a:rPr lang="en-US" dirty="0"/>
              <a:t>12% are weekly+ users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We’ll call these 320,000 “regular riders”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21% use it at least monthly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That’s about 570,000 monthly+ riders 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 780,000 residents (29%) have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never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used county public transit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 another 570,000 almost never use it</a:t>
            </a:r>
          </a:p>
          <a:p>
            <a:pPr>
              <a:spcBef>
                <a:spcPts val="200"/>
              </a:spcBef>
            </a:pP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Half of all county adults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don’t use the current system at all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However, there are astounding differences by age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Those &lt; 27 use it more regularly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Suggests SDSU and UCSD trolleys draw riders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Especially staggering ridership among women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Ridership drops among adults 27+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Although weekly usage is higher in lower income areas.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9</a:t>
            </a:fld>
            <a:endParaRPr lang="en-US" dirty="0">
              <a:latin typeface="Calibri"/>
            </a:endParaRPr>
          </a:p>
        </p:txBody>
      </p:sp>
      <p:pic>
        <p:nvPicPr>
          <p:cNvPr id="4" name="Picture 3" descr="Chart, timeline, bar chart&#10;&#10;Description automatically generated">
            <a:extLst>
              <a:ext uri="{FF2B5EF4-FFF2-40B4-BE49-F238E27FC236}">
                <a16:creationId xmlns:a16="http://schemas.microsoft.com/office/drawing/2014/main" id="{C40FE140-0DB5-ED23-0F5A-AE66E0094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0802" y="625231"/>
            <a:ext cx="2219157" cy="3193416"/>
          </a:xfrm>
          <a:prstGeom prst="rect">
            <a:avLst/>
          </a:prstGeom>
        </p:spPr>
      </p:pic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CB2FA7D6-68DA-2468-AFF4-A08B4BA870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734" y="3818647"/>
            <a:ext cx="4730882" cy="266467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5BBF98F-9F86-9123-D515-BD0CBB07CA45}"/>
              </a:ext>
            </a:extLst>
          </p:cNvPr>
          <p:cNvSpPr/>
          <p:nvPr/>
        </p:nvSpPr>
        <p:spPr>
          <a:xfrm>
            <a:off x="9906000" y="915036"/>
            <a:ext cx="1905000" cy="76136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ACD57F-959A-EA83-EFA7-4AE3BE12CF8E}"/>
              </a:ext>
            </a:extLst>
          </p:cNvPr>
          <p:cNvSpPr/>
          <p:nvPr/>
        </p:nvSpPr>
        <p:spPr>
          <a:xfrm>
            <a:off x="9912497" y="923046"/>
            <a:ext cx="1905000" cy="15915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82C4E1-8892-4808-3A5F-844FB3CBEC1E}"/>
              </a:ext>
            </a:extLst>
          </p:cNvPr>
          <p:cNvSpPr/>
          <p:nvPr/>
        </p:nvSpPr>
        <p:spPr>
          <a:xfrm>
            <a:off x="9913257" y="915789"/>
            <a:ext cx="1905000" cy="1219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C3850A-60C3-31A5-C03B-5D5BB0BDD1FB}"/>
              </a:ext>
            </a:extLst>
          </p:cNvPr>
          <p:cNvSpPr/>
          <p:nvPr/>
        </p:nvSpPr>
        <p:spPr>
          <a:xfrm>
            <a:off x="9912497" y="2895600"/>
            <a:ext cx="1905000" cy="8806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637C7C1-2084-2327-1F7F-E16D8083EBEE}"/>
              </a:ext>
            </a:extLst>
          </p:cNvPr>
          <p:cNvSpPr/>
          <p:nvPr/>
        </p:nvSpPr>
        <p:spPr>
          <a:xfrm rot="8500315">
            <a:off x="11401140" y="3114922"/>
            <a:ext cx="551981" cy="340410"/>
          </a:xfrm>
          <a:prstGeom prst="right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A70EBFD-06EF-ED9E-327E-4AC0F35389A5}"/>
              </a:ext>
            </a:extLst>
          </p:cNvPr>
          <p:cNvSpPr/>
          <p:nvPr/>
        </p:nvSpPr>
        <p:spPr>
          <a:xfrm>
            <a:off x="7379676" y="4876801"/>
            <a:ext cx="624548" cy="137183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BA8319-02F5-B3BD-EE47-C328AA2B7D50}"/>
              </a:ext>
            </a:extLst>
          </p:cNvPr>
          <p:cNvSpPr/>
          <p:nvPr/>
        </p:nvSpPr>
        <p:spPr>
          <a:xfrm>
            <a:off x="9110784" y="4076514"/>
            <a:ext cx="1590431" cy="2427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F137225-05AA-DC58-789A-C5409D0C6418}"/>
              </a:ext>
            </a:extLst>
          </p:cNvPr>
          <p:cNvSpPr/>
          <p:nvPr/>
        </p:nvSpPr>
        <p:spPr>
          <a:xfrm>
            <a:off x="9128025" y="5994811"/>
            <a:ext cx="624548" cy="26834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3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9" grpId="1" animBg="1"/>
      <p:bldP spid="8" grpId="0" animBg="1"/>
      <p:bldP spid="8" grpId="1" animBg="1"/>
      <p:bldP spid="10" grpId="0" animBg="1"/>
      <p:bldP spid="11" grpId="0" animBg="1"/>
      <p:bldP spid="11" grpId="1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81855</TotalTime>
  <Words>2020</Words>
  <Application>Microsoft Office PowerPoint</Application>
  <PresentationFormat>Widescreen</PresentationFormat>
  <Paragraphs>290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Custom Design</vt:lpstr>
      <vt:lpstr>1_Custom Design</vt:lpstr>
      <vt:lpstr>PowerPoint Presentation</vt:lpstr>
      <vt:lpstr>San Diego County Issues Barometer  March 2023</vt:lpstr>
      <vt:lpstr>Summary</vt:lpstr>
      <vt:lpstr>Trends</vt:lpstr>
      <vt:lpstr>The Mood Remains Unsettled</vt:lpstr>
      <vt:lpstr>Top Concerns are Unchanged</vt:lpstr>
      <vt:lpstr>A Closer Look at Our Ethnic Communities</vt:lpstr>
      <vt:lpstr>Public Transportation Usage</vt:lpstr>
      <vt:lpstr>Just 6% Take Public Transit &gt; 2 Times/Week</vt:lpstr>
      <vt:lpstr>A Closer Look at Our Ethnic Communities</vt:lpstr>
      <vt:lpstr>Outlawing the Sale of  New Gas-Powered Vehicles</vt:lpstr>
      <vt:lpstr>San Diegans Reject the 2035 Ban</vt:lpstr>
      <vt:lpstr>A Closer Look at Our Ethnic Communities</vt:lpstr>
      <vt:lpstr>SANDAG Job Performance</vt:lpstr>
      <vt:lpstr>SANDAG and Its Plan</vt:lpstr>
      <vt:lpstr>SANDAG Struggles</vt:lpstr>
      <vt:lpstr>A Closer Look at Our Ethnic Communities</vt:lpstr>
      <vt:lpstr>SANDAG’S Plan for a New Public Transportation Network</vt:lpstr>
      <vt:lpstr>SANDAG’s Plan</vt:lpstr>
      <vt:lpstr>A 4 Cent Per Mile Tax is Wildly Unpopular</vt:lpstr>
      <vt:lpstr>A Closer Look at Our Ethnic Communities</vt:lpstr>
      <vt:lpstr>A Half-Cent Sales Tax Increase Encounters Less Resistance…</vt:lpstr>
      <vt:lpstr>A Closer Look at Our Ethnic Communities</vt:lpstr>
      <vt:lpstr>Thank You!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Nienstedt</dc:creator>
  <cp:lastModifiedBy>John Nienstedt</cp:lastModifiedBy>
  <cp:revision>953</cp:revision>
  <dcterms:created xsi:type="dcterms:W3CDTF">2021-01-07T20:53:58Z</dcterms:created>
  <dcterms:modified xsi:type="dcterms:W3CDTF">2023-04-01T05:37:29Z</dcterms:modified>
</cp:coreProperties>
</file>