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3" r:id="rId2"/>
    <p:sldMasterId id="2147483665" r:id="rId3"/>
  </p:sldMasterIdLst>
  <p:notesMasterIdLst>
    <p:notesMasterId r:id="rId25"/>
  </p:notesMasterIdLst>
  <p:handoutMasterIdLst>
    <p:handoutMasterId r:id="rId26"/>
  </p:handoutMasterIdLst>
  <p:sldIdLst>
    <p:sldId id="2401" r:id="rId4"/>
    <p:sldId id="2402" r:id="rId5"/>
    <p:sldId id="859" r:id="rId6"/>
    <p:sldId id="2407" r:id="rId7"/>
    <p:sldId id="2408" r:id="rId8"/>
    <p:sldId id="2409" r:id="rId9"/>
    <p:sldId id="2410" r:id="rId10"/>
    <p:sldId id="2411" r:id="rId11"/>
    <p:sldId id="2412" r:id="rId12"/>
    <p:sldId id="2413" r:id="rId13"/>
    <p:sldId id="2414" r:id="rId14"/>
    <p:sldId id="2415" r:id="rId15"/>
    <p:sldId id="2416" r:id="rId16"/>
    <p:sldId id="2417" r:id="rId17"/>
    <p:sldId id="2418" r:id="rId18"/>
    <p:sldId id="2419" r:id="rId19"/>
    <p:sldId id="2420" r:id="rId20"/>
    <p:sldId id="2422" r:id="rId21"/>
    <p:sldId id="2421" r:id="rId22"/>
    <p:sldId id="1351" r:id="rId23"/>
    <p:sldId id="2403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9DA3010-4C67-4BBC-B6B1-6184213A0B4C}">
          <p14:sldIdLst>
            <p14:sldId id="2401"/>
            <p14:sldId id="2402"/>
            <p14:sldId id="859"/>
            <p14:sldId id="2407"/>
            <p14:sldId id="2408"/>
            <p14:sldId id="2409"/>
            <p14:sldId id="2410"/>
            <p14:sldId id="2411"/>
            <p14:sldId id="2412"/>
            <p14:sldId id="2413"/>
            <p14:sldId id="2414"/>
            <p14:sldId id="2415"/>
            <p14:sldId id="2416"/>
            <p14:sldId id="2417"/>
            <p14:sldId id="2418"/>
            <p14:sldId id="2419"/>
            <p14:sldId id="2420"/>
            <p14:sldId id="2422"/>
            <p14:sldId id="2421"/>
            <p14:sldId id="1351"/>
            <p14:sldId id="2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B33C8-B03B-6911-4149-45E04BEEDE49}" name="John Nienstedt" initials="JN" userId="S::john@cerc.net::b8ca1f4f-1c4e-41d4-911f-e8167020b2e2" providerId="AD"/>
  <p188:author id="{880DD8F7-83F9-8F4A-6BE9-39A1D508F286}" name="James Iwu" initials="JI" userId="S::james@cerc.net::f1aeb2a2-2a95-4255-beb8-8c03c11b3c6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Iwu" initials="JI" lastIdx="113" clrIdx="0"/>
  <p:cmAuthor id="7" name="Rachel Ward" initials="RW" lastIdx="19" clrIdx="7">
    <p:extLst>
      <p:ext uri="{19B8F6BF-5375-455C-9EA6-DF929625EA0E}">
        <p15:presenceInfo xmlns:p15="http://schemas.microsoft.com/office/powerpoint/2012/main" userId="6418d0602466b2a2" providerId="Windows Live"/>
      </p:ext>
    </p:extLst>
  </p:cmAuthor>
  <p:cmAuthor id="1" name="John Nienstedt" initials="JN" lastIdx="167" clrIdx="1"/>
  <p:cmAuthor id="8" name="Simone Aldern" initials="SA" lastIdx="96" clrIdx="8">
    <p:extLst>
      <p:ext uri="{19B8F6BF-5375-455C-9EA6-DF929625EA0E}">
        <p15:presenceInfo xmlns:p15="http://schemas.microsoft.com/office/powerpoint/2012/main" userId="S::simone@cerc.net::ec2d880d-96bd-461f-8813-7c02a9f1da84" providerId="AD"/>
      </p:ext>
    </p:extLst>
  </p:cmAuthor>
  <p:cmAuthor id="2" name="Jenny Holland" initials="JLH" lastIdx="9" clrIdx="2"/>
  <p:cmAuthor id="9" name="Sebastian Bonilla" initials="SB" lastIdx="11" clrIdx="9">
    <p:extLst>
      <p:ext uri="{19B8F6BF-5375-455C-9EA6-DF929625EA0E}">
        <p15:presenceInfo xmlns:p15="http://schemas.microsoft.com/office/powerpoint/2012/main" userId="S::sebastian@cerc.net::3f390d5e-d57e-4e56-b18f-db8dba7e2656" providerId="AD"/>
      </p:ext>
    </p:extLst>
  </p:cmAuthor>
  <p:cmAuthor id="3" name="John" initials="J" lastIdx="12" clrIdx="3">
    <p:extLst>
      <p:ext uri="{19B8F6BF-5375-455C-9EA6-DF929625EA0E}">
        <p15:presenceInfo xmlns:p15="http://schemas.microsoft.com/office/powerpoint/2012/main" userId="John" providerId="None"/>
      </p:ext>
    </p:extLst>
  </p:cmAuthor>
  <p:cmAuthor id="4" name="Jenny Holland" initials="JH" lastIdx="66" clrIdx="4">
    <p:extLst>
      <p:ext uri="{19B8F6BF-5375-455C-9EA6-DF929625EA0E}">
        <p15:presenceInfo xmlns:p15="http://schemas.microsoft.com/office/powerpoint/2012/main" userId="S-1-5-21-3978573732-3987519342-3358210549-6107" providerId="AD"/>
      </p:ext>
    </p:extLst>
  </p:cmAuthor>
  <p:cmAuthor id="5" name="john nienstedt" initials="jn" lastIdx="61" clrIdx="5">
    <p:extLst>
      <p:ext uri="{19B8F6BF-5375-455C-9EA6-DF929625EA0E}">
        <p15:presenceInfo xmlns:p15="http://schemas.microsoft.com/office/powerpoint/2012/main" userId="ab4197b8c6b9eacd" providerId="Windows Live"/>
      </p:ext>
    </p:extLst>
  </p:cmAuthor>
  <p:cmAuthor id="6" name="Jenny Holland" initials="JH [2]" lastIdx="13" clrIdx="6">
    <p:extLst>
      <p:ext uri="{19B8F6BF-5375-455C-9EA6-DF929625EA0E}">
        <p15:presenceInfo xmlns:p15="http://schemas.microsoft.com/office/powerpoint/2012/main" userId="S::jenny@cerc.net::a1d6b070-ec9d-4072-aa7a-e9f027ecdb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2B0"/>
    <a:srgbClr val="FFFFAF"/>
    <a:srgbClr val="E7FDB1"/>
    <a:srgbClr val="FFFF00"/>
    <a:srgbClr val="FFFFB7"/>
    <a:srgbClr val="FFFF8F"/>
    <a:srgbClr val="B9F1A5"/>
    <a:srgbClr val="FFFFC9"/>
    <a:srgbClr val="EBF9CB"/>
    <a:srgbClr val="D8F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7356" autoAdjust="0"/>
  </p:normalViewPr>
  <p:slideViewPr>
    <p:cSldViewPr>
      <p:cViewPr varScale="1">
        <p:scale>
          <a:sx n="132" d="100"/>
          <a:sy n="132" d="100"/>
        </p:scale>
        <p:origin x="10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370"/>
    </p:cViewPr>
  </p:sorterViewPr>
  <p:notesViewPr>
    <p:cSldViewPr>
      <p:cViewPr varScale="1">
        <p:scale>
          <a:sx n="73" d="100"/>
          <a:sy n="73" d="100"/>
        </p:scale>
        <p:origin x="285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Opinions of Federal income tax</a:t>
            </a:r>
          </a:p>
        </c:rich>
      </c:tx>
      <c:layout>
        <c:manualLayout>
          <c:xMode val="edge"/>
          <c:yMode val="edge"/>
          <c:x val="0.34443205628708179"/>
          <c:y val="5.944576884208535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647386264216973"/>
          <c:y val="0.25165945241063736"/>
          <c:w val="0.87352610335472758"/>
          <c:h val="0.74834078433777185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too high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en-US"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22969187675067E-2"/>
                      <c:h val="0.137387024785026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29E-4293-B530-B58B5F70938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9E-4293-B530-B58B5F70938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9E-4293-B530-B58B5F709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high Income earners</c:v>
                </c:pt>
                <c:pt idx="1">
                  <c:v>middle income earners</c:v>
                </c:pt>
                <c:pt idx="2">
                  <c:v>low income earners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0.27600000000000002</c:v>
                </c:pt>
                <c:pt idx="1">
                  <c:v>0.625</c:v>
                </c:pt>
                <c:pt idx="2">
                  <c:v>0.438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9E-4293-B530-B58B5F70938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about right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9E-4293-B530-B58B5F70938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9E-4293-B530-B58B5F70938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9E-4293-B530-B58B5F709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high Income earners</c:v>
                </c:pt>
                <c:pt idx="1">
                  <c:v>middle income earners</c:v>
                </c:pt>
                <c:pt idx="2">
                  <c:v>low income earners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0.32500000000000001</c:v>
                </c:pt>
                <c:pt idx="1">
                  <c:v>0.26700000000000002</c:v>
                </c:pt>
                <c:pt idx="2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9E-4293-B530-B58B5F70938E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too low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9E-4293-B530-B58B5F70938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9E-4293-B530-B58B5F70938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9E-4293-B530-B58B5F709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high Income earners</c:v>
                </c:pt>
                <c:pt idx="1">
                  <c:v>middle income earners</c:v>
                </c:pt>
                <c:pt idx="2">
                  <c:v>low income earners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0.254</c:v>
                </c:pt>
                <c:pt idx="1">
                  <c:v>0.06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29E-4293-B530-B58B5F709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900" b="1" i="0" u="none" strike="noStrike" kern="1200" cap="all" spc="120" normalizeH="0" baseline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3.8590617349301928E-2"/>
          <c:y val="0.12192327189511706"/>
          <c:w val="0.91582842585853241"/>
          <c:h val="0.10749526891253093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1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Opinion of State income tax</a:t>
            </a:r>
          </a:p>
        </c:rich>
      </c:tx>
      <c:layout>
        <c:manualLayout>
          <c:xMode val="edge"/>
          <c:yMode val="edge"/>
          <c:x val="0.35139308249561829"/>
          <c:y val="5.944396414433272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435750678224045"/>
          <c:y val="0.25165921566222821"/>
          <c:w val="0.8651227420101899"/>
          <c:h val="0.74834078433777185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too high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4B-433D-8D73-B38D39D3831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4B-433D-8D73-B38D39D3831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4B-433D-8D73-B38D39D38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high income earners</c:v>
                </c:pt>
                <c:pt idx="1">
                  <c:v>middle income earners</c:v>
                </c:pt>
                <c:pt idx="2">
                  <c:v>low income earners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0.315</c:v>
                </c:pt>
                <c:pt idx="1">
                  <c:v>0.70199999999999996</c:v>
                </c:pt>
                <c:pt idx="2">
                  <c:v>0.54400000000000004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4B-433D-8D73-B38D39D38319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about right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4B-433D-8D73-B38D39D3831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4B-433D-8D73-B38D39D3831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4B-433D-8D73-B38D39D38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high income earners</c:v>
                </c:pt>
                <c:pt idx="1">
                  <c:v>middle income earners</c:v>
                </c:pt>
                <c:pt idx="2">
                  <c:v>low income earners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0.32100000000000001</c:v>
                </c:pt>
                <c:pt idx="1">
                  <c:v>0.25</c:v>
                </c:pt>
                <c:pt idx="2">
                  <c:v>0.247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4B-433D-8D73-B38D39D38319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too low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4B-433D-8D73-B38D39D3831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4B-433D-8D73-B38D39D38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high income earners</c:v>
                </c:pt>
                <c:pt idx="1">
                  <c:v>middle income earners</c:v>
                </c:pt>
                <c:pt idx="2">
                  <c:v>low income earners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0.20599999999999999</c:v>
                </c:pt>
                <c:pt idx="1">
                  <c:v>3.0000000000000001E-3</c:v>
                </c:pt>
                <c:pt idx="2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4B-433D-8D73-B38D39D38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900" b="1" i="0" u="none" strike="noStrike" kern="1200" cap="all" spc="120" normalizeH="0" baseline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1.1980033618003314E-2"/>
          <c:y val="0.13909390119973913"/>
          <c:w val="0.97185078544286418"/>
          <c:h val="0.10749526891253093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1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Opinion of Property taxes</a:t>
            </a:r>
          </a:p>
        </c:rich>
      </c:tx>
      <c:layout>
        <c:manualLayout>
          <c:xMode val="edge"/>
          <c:yMode val="edge"/>
          <c:x val="0.36123877897615747"/>
          <c:y val="1.44043133004755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435750678224045"/>
          <c:y val="0.39279797657500548"/>
          <c:w val="0.8651227420101899"/>
          <c:h val="0.60720202342499452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too high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CB-420E-B3D8-B1F676A863E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CB-420E-B3D8-B1F676A863E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CB-420E-B3D8-B1F676A86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Property taxes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0.60899999999999999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CB-420E-B3D8-B1F676A863E1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about right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CB-420E-B3D8-B1F676A863E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CB-420E-B3D8-B1F676A863E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CB-420E-B3D8-B1F676A86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Property taxes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0.25600000000000001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CB-420E-B3D8-B1F676A863E1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too low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CB-420E-B3D8-B1F676A86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Property taxes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DCB-420E-B3D8-B1F676A86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900" b="1" i="0" u="none" strike="noStrike" kern="1200" cap="all" spc="120" normalizeH="0" baseline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1.4781093539778117E-2"/>
          <c:y val="0.21539578277670635"/>
          <c:w val="0.97185078544286418"/>
          <c:h val="0.10749526891253093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1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cap="all" normalizeH="0" baseline="0" dirty="0">
                <a:effectLst/>
              </a:rPr>
              <a:t>Opinion of Property taxes by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cap="all" normalizeH="0" baseline="0" dirty="0">
                <a:effectLst/>
              </a:rPr>
              <a:t>ethnicity/Education/Location/party</a:t>
            </a:r>
          </a:p>
        </c:rich>
      </c:tx>
      <c:layout>
        <c:manualLayout>
          <c:xMode val="edge"/>
          <c:yMode val="edge"/>
          <c:x val="0.2598231103465008"/>
          <c:y val="6.535947712418300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42532065567276"/>
          <c:y val="0.14503025574168674"/>
          <c:w val="0.71948571287079666"/>
          <c:h val="0.62334233956049612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too high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01-429C-84E8-AA08850E939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01-429C-84E8-AA08850E939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01-429C-84E8-AA08850E939E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01-429C-84E8-AA08850E939E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01-429C-84E8-AA08850E939E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01-429C-84E8-AA08850E939E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01-429C-84E8-AA08850E939E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01-429C-84E8-AA08850E939E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A01-429C-84E8-AA08850E93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Non-White;                                           HS Grad or less                                              (23%)</c:v>
                </c:pt>
                <c:pt idx="1">
                  <c:v>Non-White;                                           &gt; HS Grad;      Democrat                                              (11%)</c:v>
                </c:pt>
                <c:pt idx="2">
                  <c:v>Non-White;                                                &gt; HS Grad;             Non-Democrat                                                (16%)</c:v>
                </c:pt>
                <c:pt idx="3">
                  <c:v>White;                                   East Suburbs;                                                           (11%)</c:v>
                </c:pt>
                <c:pt idx="4">
                  <c:v>White;                                           Elsewhere;       Republicans                                              (10%)</c:v>
                </c:pt>
                <c:pt idx="5">
                  <c:v>White;                                Elsewhere;                              Non-Republicans                                 (29%)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0.89</c:v>
                </c:pt>
                <c:pt idx="1">
                  <c:v>0.46</c:v>
                </c:pt>
                <c:pt idx="2">
                  <c:v>0.7</c:v>
                </c:pt>
                <c:pt idx="3">
                  <c:v>0.62</c:v>
                </c:pt>
                <c:pt idx="4">
                  <c:v>0.63</c:v>
                </c:pt>
                <c:pt idx="5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A01-429C-84E8-AA08850E939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about right/ unsure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A01-429C-84E8-AA08850E939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A01-429C-84E8-AA08850E939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A01-429C-84E8-AA08850E939E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A01-429C-84E8-AA08850E939E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A01-429C-84E8-AA08850E939E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A01-429C-84E8-AA08850E939E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A01-429C-84E8-AA08850E939E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A01-429C-84E8-AA08850E939E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A01-429C-84E8-AA08850E93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Non-White;                                           HS Grad or less                                              (23%)</c:v>
                </c:pt>
                <c:pt idx="1">
                  <c:v>Non-White;                                           &gt; HS Grad;      Democrat                                              (11%)</c:v>
                </c:pt>
                <c:pt idx="2">
                  <c:v>Non-White;                                                &gt; HS Grad;             Non-Democrat                                                (16%)</c:v>
                </c:pt>
                <c:pt idx="3">
                  <c:v>White;                                   East Suburbs;                                                           (11%)</c:v>
                </c:pt>
                <c:pt idx="4">
                  <c:v>White;                                           Elsewhere;       Republicans                                              (10%)</c:v>
                </c:pt>
                <c:pt idx="5">
                  <c:v>White;                                Elsewhere;                              Non-Republicans                                 (29%)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0.11</c:v>
                </c:pt>
                <c:pt idx="1">
                  <c:v>0.54</c:v>
                </c:pt>
                <c:pt idx="2">
                  <c:v>0.3</c:v>
                </c:pt>
                <c:pt idx="3">
                  <c:v>0.38</c:v>
                </c:pt>
                <c:pt idx="4">
                  <c:v>0.38</c:v>
                </c:pt>
                <c:pt idx="5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A01-429C-84E8-AA08850E939E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too low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Non-White;                                           HS Grad or less                                              (23%)</c:v>
                </c:pt>
                <c:pt idx="1">
                  <c:v>Non-White;                                           &gt; HS Grad;      Democrat                                              (11%)</c:v>
                </c:pt>
                <c:pt idx="2">
                  <c:v>Non-White;                                                &gt; HS Grad;             Non-Democrat                                                (16%)</c:v>
                </c:pt>
                <c:pt idx="3">
                  <c:v>White;                                   East Suburbs;                                                           (11%)</c:v>
                </c:pt>
                <c:pt idx="4">
                  <c:v>White;                                           Elsewhere;       Republicans                                              (10%)</c:v>
                </c:pt>
                <c:pt idx="5">
                  <c:v>White;                                Elsewhere;                              Non-Republicans                                 (29%)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A01-429C-84E8-AA08850E93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207128448"/>
        <c:axId val="207303040"/>
      </c:barChart>
      <c:catAx>
        <c:axId val="20712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n-US" sz="9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03040"/>
        <c:crosses val="autoZero"/>
        <c:auto val="1"/>
        <c:lblAlgn val="ctr"/>
        <c:lblOffset val="100"/>
        <c:noMultiLvlLbl val="0"/>
      </c:catAx>
      <c:valAx>
        <c:axId val="207303040"/>
        <c:scaling>
          <c:orientation val="minMax"/>
          <c:max val="1"/>
          <c:min val="0"/>
        </c:scaling>
        <c:delete val="1"/>
        <c:axPos val="l"/>
        <c:numFmt formatCode="0%" sourceLinked="1"/>
        <c:majorTickMark val="none"/>
        <c:minorTickMark val="none"/>
        <c:tickLblPos val="none"/>
        <c:crossAx val="20712844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1709837567473886"/>
          <c:y val="0.26021671124551043"/>
          <c:w val="0.14410142128460357"/>
          <c:h val="0.3357590962894344"/>
        </c:manualLayout>
      </c:layout>
      <c:overlay val="0"/>
      <c:spPr>
        <a:ln>
          <a:solidFill>
            <a:schemeClr val="bg1">
              <a:lumMod val="75000"/>
            </a:schemeClr>
          </a:solidFill>
        </a:ln>
      </c:spPr>
      <c:txPr>
        <a:bodyPr anchor="ctr" anchorCtr="0"/>
        <a:lstStyle/>
        <a:p>
          <a:pPr algn="ctr">
            <a:defRPr lang="en-US" sz="8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96396791864431E-2"/>
          <c:y val="0.48052149531380101"/>
          <c:w val="0.97744084767181882"/>
          <c:h val="0.50140265729189648"/>
        </c:manualLayout>
      </c:layout>
      <c:barChart>
        <c:barDir val="bar"/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Raise taxes/spend more, strongly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8-4067-B1BA-41D1EB8F6DB3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Raise taxes/spend more, somewhat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98-4067-B1BA-41D1EB8F6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98-4067-B1BA-41D1EB8F6DB3}"/>
            </c:ext>
          </c:extLst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98-4067-B1BA-41D1EB8F6DB3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Lower taxes/reduce spending, somewhat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98-4067-B1BA-41D1EB8F6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98-4067-B1BA-41D1EB8F6DB3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Lower taxes/reduce spending, strongly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98-4067-B1BA-41D1EB8F6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Sheet1!$F$2</c:f>
              <c:numCache>
                <c:formatCode>0%</c:formatCode>
                <c:ptCount val="1"/>
                <c:pt idx="0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98-4067-B1BA-41D1EB8F6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axMin"/>
        </c:scaling>
        <c:delete val="1"/>
        <c:axPos val="l"/>
        <c:numFmt formatCode="@" sourceLinked="1"/>
        <c:majorTickMark val="none"/>
        <c:minorTickMark val="none"/>
        <c:tickLblPos val="nextTo"/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2.4938252910693855E-2"/>
          <c:y val="0.28500715819613454"/>
          <c:w val="0.94194208896964782"/>
          <c:h val="0.16343199140329778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85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96396791864431E-2"/>
          <c:y val="0.48052149531380101"/>
          <c:w val="0.97744084767181882"/>
          <c:h val="0.50140265729189648"/>
        </c:manualLayout>
      </c:layout>
      <c:barChart>
        <c:barDir val="bar"/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Smith (pro wealth tax), strongly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6-43F9-BD98-E41DC4E3FC09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Smith, somewhat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A6-43F9-BD98-E41DC4E3FC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A6-43F9-BD98-E41DC4E3FC09}"/>
            </c:ext>
          </c:extLst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Unsure/ Neither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A6-43F9-BD98-E41DC4E3FC09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Jones, somewhat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A6-43F9-BD98-E41DC4E3FC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A6-43F9-BD98-E41DC4E3FC09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Jones (anti wealth tax), strongly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A6-43F9-BD98-E41DC4E3FC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Sheet1!$F$2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9A6-43F9-BD98-E41DC4E3F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axMin"/>
        </c:scaling>
        <c:delete val="1"/>
        <c:axPos val="l"/>
        <c:numFmt formatCode="@" sourceLinked="1"/>
        <c:majorTickMark val="none"/>
        <c:minorTickMark val="none"/>
        <c:tickLblPos val="nextTo"/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2.4938252910693855E-2"/>
          <c:y val="0.28500715819613454"/>
          <c:w val="0.94194208896964782"/>
          <c:h val="0.16343199140329778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9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cap="all" normalizeH="0" baseline="0" dirty="0">
                <a:effectLst/>
              </a:rPr>
              <a:t>Views on imposing a Net Worth tax by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cap="all" normalizeH="0" baseline="0" dirty="0">
                <a:effectLst/>
              </a:rPr>
              <a:t>Party</a:t>
            </a:r>
          </a:p>
        </c:rich>
      </c:tx>
      <c:layout>
        <c:manualLayout>
          <c:xMode val="edge"/>
          <c:yMode val="edge"/>
          <c:x val="0.2094029422792739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3769286192167154"/>
          <c:w val="0.78940379012256501"/>
          <c:h val="0.70504168596572492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Smith (pro tax), strongly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D3-4AC3-9886-D7DB0BE220E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D3-4AC3-9886-D7DB0BE220EB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D3-4AC3-9886-D7DB0BE220EB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D3-4AC3-9886-D7DB0BE220EB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D3-4AC3-9886-D7DB0BE220EB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D3-4AC3-9886-D7DB0BE220EB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D3-4AC3-9886-D7DB0BE220EB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D3-4AC3-9886-D7DB0BE220EB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D3-4AC3-9886-D7DB0BE22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Democrat                                        (35%)</c:v>
                </c:pt>
                <c:pt idx="1">
                  <c:v>Nonpartisan/Minor Party/ Non-Registrants                                                                                         (43%)</c:v>
                </c:pt>
                <c:pt idx="2">
                  <c:v>Republican                                                                                       (22%)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</c:v>
                </c:pt>
                <c:pt idx="1">
                  <c:v>0.23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8D3-4AC3-9886-D7DB0BE220E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Smith, somewhat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D3-4AC3-9886-D7DB0BE220E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D3-4AC3-9886-D7DB0BE220EB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D3-4AC3-9886-D7DB0BE220EB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8D3-4AC3-9886-D7DB0BE220EB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8D3-4AC3-9886-D7DB0BE220EB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8D3-4AC3-9886-D7DB0BE220EB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8D3-4AC3-9886-D7DB0BE220EB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8D3-4AC3-9886-D7DB0BE22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Democrat                                        (35%)</c:v>
                </c:pt>
                <c:pt idx="1">
                  <c:v>Nonpartisan/Minor Party/ Non-Registrants                                                                                         (43%)</c:v>
                </c:pt>
                <c:pt idx="2">
                  <c:v>Republican                                                                                       (22%)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0.22</c:v>
                </c:pt>
                <c:pt idx="1">
                  <c:v>0.2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8D3-4AC3-9886-D7DB0BE220EB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Unsure/ Neither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Democrat                                        (35%)</c:v>
                </c:pt>
                <c:pt idx="1">
                  <c:v>Nonpartisan/Minor Party/ Non-Registrants                                                                                         (43%)</c:v>
                </c:pt>
                <c:pt idx="2">
                  <c:v>Republican                                                                                       (22%)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0.06</c:v>
                </c:pt>
                <c:pt idx="1">
                  <c:v>0.2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8D3-4AC3-9886-D7DB0BE220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Jones, somewhat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Democrat                                        (35%)</c:v>
                </c:pt>
                <c:pt idx="1">
                  <c:v>Nonpartisan/Minor Party/ Non-Registrants                                                                                         (43%)</c:v>
                </c:pt>
                <c:pt idx="2">
                  <c:v>Republican                                                                                       (22%)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0.13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8D3-4AC3-9886-D7DB0BE220E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Jones (anti tax), strongly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Democrat                                        (35%)</c:v>
                </c:pt>
                <c:pt idx="1">
                  <c:v>Nonpartisan/Minor Party/ Non-Registrants                                                                                         (43%)</c:v>
                </c:pt>
                <c:pt idx="2">
                  <c:v>Republican                                                                                       (22%)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0.25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B8D3-4AC3-9886-D7DB0BE220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207128448"/>
        <c:axId val="207303040"/>
      </c:barChart>
      <c:catAx>
        <c:axId val="20712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n-US" sz="9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03040"/>
        <c:crosses val="autoZero"/>
        <c:auto val="1"/>
        <c:lblAlgn val="ctr"/>
        <c:lblOffset val="100"/>
        <c:noMultiLvlLbl val="0"/>
      </c:catAx>
      <c:valAx>
        <c:axId val="207303040"/>
        <c:scaling>
          <c:orientation val="minMax"/>
          <c:max val="1"/>
          <c:min val="0"/>
        </c:scaling>
        <c:delete val="1"/>
        <c:axPos val="l"/>
        <c:numFmt formatCode="0%" sourceLinked="1"/>
        <c:majorTickMark val="none"/>
        <c:minorTickMark val="none"/>
        <c:tickLblPos val="none"/>
        <c:crossAx val="20712844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7954369235955601"/>
          <c:y val="0.16137589418969689"/>
          <c:w val="0.17817332466469216"/>
          <c:h val="0.56778524008028408"/>
        </c:manualLayout>
      </c:layout>
      <c:overlay val="0"/>
      <c:spPr>
        <a:ln>
          <a:solidFill>
            <a:schemeClr val="bg1">
              <a:lumMod val="75000"/>
            </a:schemeClr>
          </a:solidFill>
        </a:ln>
      </c:spPr>
      <c:txPr>
        <a:bodyPr anchor="ctr" anchorCtr="0"/>
        <a:lstStyle/>
        <a:p>
          <a:pPr algn="ctr">
            <a:defRPr lang="en-US" sz="8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cap="all" normalizeH="0" baseline="0" dirty="0">
                <a:effectLst/>
              </a:rPr>
              <a:t>Views on imposing a Net worth tax by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cap="all" normalizeH="0" baseline="0" dirty="0">
                <a:effectLst/>
              </a:rPr>
              <a:t>Age/Gender</a:t>
            </a:r>
          </a:p>
        </c:rich>
      </c:tx>
      <c:layout>
        <c:manualLayout>
          <c:xMode val="edge"/>
          <c:yMode val="edge"/>
          <c:x val="7.5101740834732769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3383695927412767"/>
          <c:w val="0.78940379012256501"/>
          <c:h val="0.74425737224023469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Smith (pro tax), strongly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FF-417D-A6DF-D56605E67CA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FF-417D-A6DF-D56605E67CA4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FF-417D-A6DF-D56605E67CA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FF-417D-A6DF-D56605E67CA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FF-417D-A6DF-D56605E67CA4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FF-417D-A6DF-D56605E67CA4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FF-417D-A6DF-D56605E67CA4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FF-417D-A6DF-D56605E67CA4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FF-417D-A6DF-D56605E67C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Women &lt; 35                                       (19%)</c:v>
                </c:pt>
                <c:pt idx="1">
                  <c:v>Other                                                      (81%)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0.49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FF-417D-A6DF-D56605E67CA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Smith, somewhat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FF-417D-A6DF-D56605E67CA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FF-417D-A6DF-D56605E67CA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5FF-417D-A6DF-D56605E67CA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5FF-417D-A6DF-D56605E67CA4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5FF-417D-A6DF-D56605E67CA4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FF-417D-A6DF-D56605E67CA4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5FF-417D-A6DF-D56605E67CA4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5FF-417D-A6DF-D56605E67C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Women &lt; 35                                       (19%)</c:v>
                </c:pt>
                <c:pt idx="1">
                  <c:v>Other                                                      (81%)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5FF-417D-A6DF-D56605E67CA4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Unsure/ Neither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Women &lt; 35                                       (19%)</c:v>
                </c:pt>
                <c:pt idx="1">
                  <c:v>Other                                                      (81%)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5FF-417D-A6DF-D56605E67CA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Jones, somewhat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Women &lt; 35                                       (19%)</c:v>
                </c:pt>
                <c:pt idx="1">
                  <c:v>Other                                                      (81%)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0.09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5FF-417D-A6DF-D56605E67CA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Jones (anti tax), strongly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Women &lt; 35                                       (19%)</c:v>
                </c:pt>
                <c:pt idx="1">
                  <c:v>Other                                                      (81%)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0.09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C5FF-417D-A6DF-D56605E67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207128448"/>
        <c:axId val="207303040"/>
      </c:barChart>
      <c:catAx>
        <c:axId val="20712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n-US" sz="9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03040"/>
        <c:crosses val="autoZero"/>
        <c:auto val="1"/>
        <c:lblAlgn val="ctr"/>
        <c:lblOffset val="100"/>
        <c:noMultiLvlLbl val="0"/>
      </c:catAx>
      <c:valAx>
        <c:axId val="207303040"/>
        <c:scaling>
          <c:orientation val="minMax"/>
          <c:max val="1"/>
          <c:min val="0"/>
        </c:scaling>
        <c:delete val="1"/>
        <c:axPos val="l"/>
        <c:numFmt formatCode="0%" sourceLinked="1"/>
        <c:majorTickMark val="none"/>
        <c:minorTickMark val="none"/>
        <c:tickLblPos val="none"/>
        <c:crossAx val="20712844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5094580607001593"/>
          <c:y val="0.17444778961453347"/>
          <c:w val="0.23073250526782743"/>
          <c:h val="0.56778524008028408"/>
        </c:manualLayout>
      </c:layout>
      <c:overlay val="0"/>
      <c:spPr>
        <a:ln>
          <a:solidFill>
            <a:schemeClr val="bg1">
              <a:lumMod val="75000"/>
            </a:schemeClr>
          </a:solidFill>
        </a:ln>
      </c:spPr>
      <c:txPr>
        <a:bodyPr anchor="ctr" anchorCtr="0"/>
        <a:lstStyle/>
        <a:p>
          <a:pPr algn="ctr">
            <a:defRPr lang="en-US" sz="8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cap="all" normalizeH="0" baseline="0" dirty="0">
                <a:effectLst/>
              </a:rPr>
              <a:t>Views on imposing a Net Worth tax by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cap="all" normalizeH="0" baseline="0" dirty="0">
                <a:effectLst/>
              </a:rPr>
              <a:t>Location</a:t>
            </a:r>
          </a:p>
        </c:rich>
      </c:tx>
      <c:layout>
        <c:manualLayout>
          <c:xMode val="edge"/>
          <c:yMode val="edge"/>
          <c:x val="7.7865752895395643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947024329613299E-3"/>
          <c:y val="0.12612499096728122"/>
          <c:w val="0.78940379012256501"/>
          <c:h val="0.73621758923870728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Smith (pro tax), strongly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F6-4E8B-AC61-6DE93B3CC5E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F6-4E8B-AC61-6DE93B3CC5E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F6-4E8B-AC61-6DE93B3CC5E2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F6-4E8B-AC61-6DE93B3CC5E2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F6-4E8B-AC61-6DE93B3CC5E2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F6-4E8B-AC61-6DE93B3CC5E2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F6-4E8B-AC61-6DE93B3CC5E2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F6-4E8B-AC61-6DE93B3CC5E2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F6-4E8B-AC61-6DE93B3CC5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North of I-8                                       (48%)</c:v>
                </c:pt>
                <c:pt idx="1">
                  <c:v>South of I-8                                                      (53%)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3F6-4E8B-AC61-6DE93B3CC5E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Smith, somewhat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F6-4E8B-AC61-6DE93B3CC5E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F6-4E8B-AC61-6DE93B3CC5E2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F6-4E8B-AC61-6DE93B3CC5E2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F6-4E8B-AC61-6DE93B3CC5E2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3F6-4E8B-AC61-6DE93B3CC5E2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3F6-4E8B-AC61-6DE93B3CC5E2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3F6-4E8B-AC61-6DE93B3CC5E2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3F6-4E8B-AC61-6DE93B3CC5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North of I-8                                       (48%)</c:v>
                </c:pt>
                <c:pt idx="1">
                  <c:v>South of I-8                                                      (53%)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0.18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3F6-4E8B-AC61-6DE93B3CC5E2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Unsure/ Neither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North of I-8                                       (48%)</c:v>
                </c:pt>
                <c:pt idx="1">
                  <c:v>South of I-8                                                      (53%)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0.09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3F6-4E8B-AC61-6DE93B3CC5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Jones, somewhat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North of I-8                                       (48%)</c:v>
                </c:pt>
                <c:pt idx="1">
                  <c:v>South of I-8                                                      (53%)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3F6-4E8B-AC61-6DE93B3CC5E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Jones (anti tax), strongly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North of I-8                                       (48%)</c:v>
                </c:pt>
                <c:pt idx="1">
                  <c:v>South of I-8                                                      (53%)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0.35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E3F6-4E8B-AC61-6DE93B3CC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207128448"/>
        <c:axId val="207303040"/>
      </c:barChart>
      <c:catAx>
        <c:axId val="20712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n-US" sz="9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03040"/>
        <c:crosses val="autoZero"/>
        <c:auto val="1"/>
        <c:lblAlgn val="ctr"/>
        <c:lblOffset val="100"/>
        <c:noMultiLvlLbl val="0"/>
      </c:catAx>
      <c:valAx>
        <c:axId val="207303040"/>
        <c:scaling>
          <c:orientation val="minMax"/>
          <c:max val="1"/>
          <c:min val="0"/>
        </c:scaling>
        <c:delete val="1"/>
        <c:axPos val="l"/>
        <c:numFmt formatCode="0%" sourceLinked="1"/>
        <c:majorTickMark val="none"/>
        <c:minorTickMark val="none"/>
        <c:tickLblPos val="none"/>
        <c:crossAx val="20712844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4053920234732351"/>
          <c:y val="0.15810792033348772"/>
          <c:w val="0.2330092192274929"/>
          <c:h val="0.56778524008028408"/>
        </c:manualLayout>
      </c:layout>
      <c:overlay val="0"/>
      <c:spPr>
        <a:ln>
          <a:solidFill>
            <a:schemeClr val="bg1">
              <a:lumMod val="75000"/>
            </a:schemeClr>
          </a:solidFill>
        </a:ln>
      </c:spPr>
      <c:txPr>
        <a:bodyPr anchor="ctr" anchorCtr="0"/>
        <a:lstStyle/>
        <a:p>
          <a:pPr algn="ctr">
            <a:defRPr lang="en-US" sz="8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C210DE-E673-85DF-5F31-1129F07935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ECEDB-CA60-110A-939F-D4719E25CF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D589B-0B19-499F-9C35-AE724D801F3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E63F8-9ABF-C2A1-6C56-5733D36796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2D17A-5D50-6260-044A-71400D670A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1D66D-285E-40B2-BCAA-EFF1CA32B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27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4EAF1EB-3A62-4A6A-8107-B6748BE01DFC}" type="datetimeFigureOut">
              <a:rPr lang="en-US" smtClean="0"/>
              <a:pPr/>
              <a:t>4/16/2023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DDB281A-F063-4571-949C-B79E14D0A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6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B281A-F063-4571-949C-B79E14D0AB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334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B281A-F063-4571-949C-B79E14D0AB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6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B281A-F063-4571-949C-B79E14D0AB0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3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B281A-F063-4571-949C-B79E14D0AB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63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363" y="4630270"/>
            <a:ext cx="12192000" cy="6275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50" name="Picture 2" descr="C:\Users\neil\Desktop\Logos\CERC 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703220"/>
            <a:ext cx="3605309" cy="48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-2363" y="4572000"/>
            <a:ext cx="12192000" cy="5827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928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79B6F-FADE-4E14-B692-1CD5D80A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D0DD7-F939-413C-8B2E-0D721B3C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7A788-254B-4FF0-836D-F4FDFE9E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8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C63-E432-4BEE-A455-E6784364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D0D83-CCA6-4170-8BE8-AD421F3C4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5D8B9-5207-4F16-B76E-C206CFFE8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BDEDE-A578-491E-B8A9-78CE0FEC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4460B-28AD-4CE9-BED2-34B0B2DF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3D531-EA9E-4F90-9128-CD25B740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8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B9B8-C03E-461A-A6F6-947E4FB3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B64A1-9E99-4E47-B73A-BFFF0C499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2BA30-3963-4046-BC27-B10D50E56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12587-D101-4A3E-B36B-AAB500BF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B8CC-F5E5-43B3-BDF8-C17D2CFF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10904-3C9F-423E-9771-F27E426F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66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2A6C-3F5E-4D58-891C-D914CB386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61DAC-49A7-49A5-83FC-C81E6027B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3C729-10C9-4C1B-8125-526796CC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5542F-4D35-457F-85FD-6126E3E5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5E552-7EC1-489D-AAD9-331E2114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8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432540-491C-4BD4-93F1-D57BBCC39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7EFF2-7E33-42AC-B864-DE029CEA6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4D7A2-2DAC-401E-BB6F-6386C668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07EB0-9F4F-4FFB-8D5B-348E99DC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FBF12-34A4-4DE4-83B7-523CE4F0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5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9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55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99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64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1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flipV="1">
            <a:off x="0" y="6577295"/>
            <a:ext cx="12192000" cy="2807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03" y="152400"/>
            <a:ext cx="11975797" cy="5334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03" y="685800"/>
            <a:ext cx="11975797" cy="5562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-14515" y="6517003"/>
            <a:ext cx="12206515" cy="6246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2" descr="C:\Users\neil\Desktop\Logos\CERC Logo.png">
            <a:extLst>
              <a:ext uri="{FF2B5EF4-FFF2-40B4-BE49-F238E27FC236}">
                <a16:creationId xmlns:a16="http://schemas.microsoft.com/office/drawing/2014/main" id="{CA256986-9AF4-1BC3-0903-09D9ACF2DE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599632"/>
            <a:ext cx="1524000" cy="23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778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9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7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22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5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90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55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7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9B213B-75F3-0B3B-1970-60871550C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047966"/>
            <a:ext cx="2444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64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407A-9ACC-44C0-B07B-95AD70C64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B3F9E-67F6-4099-B2E6-AFD8C7CC4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9A563-BAA1-444F-A429-BB1A4784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D9204-1C48-459C-93E8-227E6B4C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0EA0B-3F99-472A-93A6-D13E368D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2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CD877-3C02-412F-91B2-DE688640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5FE1-C96D-4079-9361-233D1E8D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C0F45-9063-49BD-99EA-CB8C7BC6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76A8F-9406-49E1-8950-866D4E7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CE0A-F368-4417-B81E-145AE28A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9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075D-4816-401A-A294-C02C81A4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42F8-E4F1-4B24-8D96-848B78223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48EB1-A9B4-42EF-BCB9-4D2EF218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8DE4A-4881-4A5E-84B5-9880099B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5BA7-3437-4B3B-A1AE-18083995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4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C601-7B6C-4F9A-9AD0-F164F054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8A3B8-8B45-42E0-9E2E-BA71B0E9F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7228B-60B4-4B04-96F5-87DB09682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E680E-4727-487A-BC9B-4CF086BE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F9A52-5230-4199-B898-B8279D6F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02F67-DD6D-4D6D-8B20-B3C0347D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4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BD3F-0AC1-46D5-8C0B-BCADF5DD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E5F6B-A2DB-48FC-8270-A2E48EC1C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F6C3E-6EAC-4D37-ABC6-131C88649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479D-50DA-4E83-9DD5-19035DCF1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AA1A0-28AF-4A1C-AFC2-998E8FD03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DA097C-197C-4AAD-A379-8FAEA7AE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86FBF-CCD4-4E8F-946D-BDADC4E0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5DCB5-FB96-49DF-A499-B4994315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1CC1-0A95-428E-BD20-F2D04F18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991E8-BFF8-4C84-8581-526D9432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BC3D8-5678-49F3-8C36-30078A8F2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210AE-A5B5-4169-A511-1CDC19E1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285602A-04E9-4056-BEF7-4A72165C29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6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E73C5-28AA-4A38-A020-BA2DBD22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BDB13-D2E7-4740-A743-4013E09F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883C-80EF-406F-826B-9DA06DEE0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E22A0-DFD6-4E8E-9DCD-BD6545D8F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B0D19-3BB5-4D7C-8C1E-9978A703D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30B1D-3670-46A7-8D71-B4F0BDB70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8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285602A-04E9-4056-BEF7-4A72165C29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3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F6998-A2D4-4A04-8E52-9F2DC4A1354B}"/>
              </a:ext>
            </a:extLst>
          </p:cNvPr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0BCC41-0F5E-4F14-8242-C1A58CD9EA5E}"/>
              </a:ext>
            </a:extLst>
          </p:cNvPr>
          <p:cNvSpPr/>
          <p:nvPr/>
        </p:nvSpPr>
        <p:spPr>
          <a:xfrm>
            <a:off x="9608132" y="2283722"/>
            <a:ext cx="2119736" cy="213214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4816A0-0064-47E3-92D4-6C7FA0CD8E5F}"/>
              </a:ext>
            </a:extLst>
          </p:cNvPr>
          <p:cNvSpPr txBox="1">
            <a:spLocks/>
          </p:cNvSpPr>
          <p:nvPr/>
        </p:nvSpPr>
        <p:spPr>
          <a:xfrm>
            <a:off x="152400" y="381000"/>
            <a:ext cx="7570418" cy="6251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Opinion · Public Policy · Organizations · Campaigns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1987 – Founded in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1988 – Phonecenters established in Riverside, CA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1990 – Phonecenters established in Reno, NV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1992 – Predictive dialing installed to double interviewing capacity;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1993 – "The Edge" newsletter launches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1998 – Qualitative focus groups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2003 – KPBS/Competitive Edge Research Poll and annual Super Bowl poll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2004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2005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2006 – SDIPR/CERC Opinion Barometer launched; Ballot measures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 – CERC calls San Diego Mayor’s race; Convenes post-election summit @ USD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2009 – Interviewer effects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 – Web-based interviewing and custom panels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2012 – Dial-testing introduced;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 – CERC calls San Diego Mayor’s race; Business Forecast survey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– Phonecenter established in El Paso, TX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– CERC calls CA Governor’s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 – Ballot measure wording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– Incumbent viability paper accepted for presentation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2022 – San Diego County Issues Barometer launched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Nienstedt,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Insights Association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SBA Entrepreneurial Success Award (2000)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Pollster of the year (x7)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Rachel Lawler,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Analyst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Ronald Zavala: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Operations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Iwu: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Assistant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8712E-A378-4D24-88F0-5157BED7D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460" y="2696887"/>
            <a:ext cx="164708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98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Property Taxes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10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048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61% Think Property Taxes are Too High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5743028" cy="53945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Virtually no one says they opposite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One-quarter think they are about right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11</a:t>
            </a:fld>
            <a:endParaRPr lang="en-US" dirty="0">
              <a:latin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5327233-15DA-CA25-E92D-F4E128102F4E}"/>
              </a:ext>
            </a:extLst>
          </p:cNvPr>
          <p:cNvSpPr txBox="1">
            <a:spLocks/>
          </p:cNvSpPr>
          <p:nvPr/>
        </p:nvSpPr>
        <p:spPr>
          <a:xfrm>
            <a:off x="124372" y="2630940"/>
            <a:ext cx="5057228" cy="384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/>
              <a:t>Less educated non-Whites are in the “too high” camp</a:t>
            </a:r>
          </a:p>
          <a:p>
            <a:pPr>
              <a:spcBef>
                <a:spcPts val="200"/>
              </a:spcBef>
            </a:pPr>
            <a:r>
              <a:rPr lang="en-US" dirty="0"/>
              <a:t>Non-Democrats with more education agree</a:t>
            </a:r>
          </a:p>
          <a:p>
            <a:pPr>
              <a:spcBef>
                <a:spcPts val="200"/>
              </a:spcBef>
            </a:pPr>
            <a:r>
              <a:rPr lang="en-US" dirty="0"/>
              <a:t>Democrats are less upset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Whites are torn between “too high” and “about right”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eastern suburban folks often say property taxes are excessive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White GOPers living elsewhere agree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Their non-GOP counterparts are OK with current levies.</a:t>
            </a:r>
          </a:p>
          <a:p>
            <a:pPr>
              <a:spcBef>
                <a:spcPts val="200"/>
              </a:spcBef>
            </a:pPr>
            <a:endParaRPr lang="en-US" dirty="0"/>
          </a:p>
          <a:p>
            <a:pPr>
              <a:spcBef>
                <a:spcPts val="200"/>
              </a:spcBef>
            </a:pPr>
            <a:endParaRPr lang="en-US" dirty="0"/>
          </a:p>
        </p:txBody>
      </p:sp>
      <p:graphicFrame>
        <p:nvGraphicFramePr>
          <p:cNvPr id="5" name="Chart 87">
            <a:extLst>
              <a:ext uri="{FF2B5EF4-FFF2-40B4-BE49-F238E27FC236}">
                <a16:creationId xmlns:a16="http://schemas.microsoft.com/office/drawing/2014/main" id="{00967AD4-B86B-2DF2-EE12-BD2762933A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444438"/>
              </p:ext>
            </p:extLst>
          </p:nvPr>
        </p:nvGraphicFramePr>
        <p:xfrm>
          <a:off x="1219200" y="1428301"/>
          <a:ext cx="9067800" cy="11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B3DB3E0-6D8C-9EC7-7251-33D4A214E7F7}"/>
              </a:ext>
            </a:extLst>
          </p:cNvPr>
          <p:cNvSpPr txBox="1"/>
          <p:nvPr/>
        </p:nvSpPr>
        <p:spPr>
          <a:xfrm>
            <a:off x="10169322" y="1617479"/>
            <a:ext cx="724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0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000" b="1" i="0" u="none" strike="noStrike" kern="1200" cap="all" spc="12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Unsure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B648EF13-BD9E-2DD5-F145-14CB2FB7B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63498"/>
              </p:ext>
            </p:extLst>
          </p:nvPr>
        </p:nvGraphicFramePr>
        <p:xfrm>
          <a:off x="10242146" y="2103468"/>
          <a:ext cx="685800" cy="163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223745002"/>
                    </a:ext>
                  </a:extLst>
                </a:gridCol>
              </a:tblGrid>
              <a:tr h="1630332">
                <a:tc>
                  <a:txBody>
                    <a:bodyPr/>
                    <a:lstStyle/>
                    <a:p>
                      <a:pPr algn="ctr" rtl="0">
                        <a:defRPr lang="en-US" sz="1200" b="1" i="0" u="none" strike="noStrike" kern="1200" baseline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3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T="50292" marB="502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369621"/>
                  </a:ext>
                </a:extLst>
              </a:tr>
            </a:tbl>
          </a:graphicData>
        </a:graphic>
      </p:graphicFrame>
      <p:graphicFrame>
        <p:nvGraphicFramePr>
          <p:cNvPr id="9" name="Chart 87">
            <a:extLst>
              <a:ext uri="{FF2B5EF4-FFF2-40B4-BE49-F238E27FC236}">
                <a16:creationId xmlns:a16="http://schemas.microsoft.com/office/drawing/2014/main" id="{FF61EEFD-D3CA-AC45-9FFC-7D2065FED8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627587"/>
              </p:ext>
            </p:extLst>
          </p:nvPr>
        </p:nvGraphicFramePr>
        <p:xfrm>
          <a:off x="4343400" y="2830569"/>
          <a:ext cx="8077200" cy="3461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8A9950B-AD47-5804-1B70-5CE8674B2836}"/>
              </a:ext>
            </a:extLst>
          </p:cNvPr>
          <p:cNvSpPr/>
          <p:nvPr/>
        </p:nvSpPr>
        <p:spPr>
          <a:xfrm>
            <a:off x="8033487" y="3303388"/>
            <a:ext cx="2879945" cy="2988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2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4267200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More African Americans and Latinos regard property taxes as being too high</a:t>
            </a:r>
          </a:p>
          <a:p>
            <a:pPr lvl="0"/>
            <a:r>
              <a:rPr lang="en-US" dirty="0"/>
              <a:t>Opinions among AAPI residents reflect those of all San Diegans.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37BC7DBF-3685-A7F4-9398-E915EDD320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527998"/>
              </p:ext>
            </p:extLst>
          </p:nvPr>
        </p:nvGraphicFramePr>
        <p:xfrm>
          <a:off x="4419600" y="714589"/>
          <a:ext cx="7543800" cy="89544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82889815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6533063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81888629"/>
                    </a:ext>
                  </a:extLst>
                </a:gridCol>
                <a:gridCol w="703407">
                  <a:extLst>
                    <a:ext uri="{9D8B030D-6E8A-4147-A177-3AD203B41FA5}">
                      <a16:colId xmlns:a16="http://schemas.microsoft.com/office/drawing/2014/main" val="3359278470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530297857"/>
                    </a:ext>
                  </a:extLst>
                </a:gridCol>
                <a:gridCol w="684888">
                  <a:extLst>
                    <a:ext uri="{9D8B030D-6E8A-4147-A177-3AD203B41FA5}">
                      <a16:colId xmlns:a16="http://schemas.microsoft.com/office/drawing/2014/main" val="3801403776"/>
                    </a:ext>
                  </a:extLst>
                </a:gridCol>
                <a:gridCol w="534312">
                  <a:extLst>
                    <a:ext uri="{9D8B030D-6E8A-4147-A177-3AD203B41FA5}">
                      <a16:colId xmlns:a16="http://schemas.microsoft.com/office/drawing/2014/main" val="2792736547"/>
                    </a:ext>
                  </a:extLst>
                </a:gridCol>
              </a:tblGrid>
              <a:tr h="2942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9" marR="2279" marT="41564" marB="41564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2279" marR="2279" marT="22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34332"/>
                  </a:ext>
                </a:extLst>
              </a:tr>
              <a:tr h="2003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Opinion of property taxes</a:t>
                      </a:r>
                    </a:p>
                  </a:txBody>
                  <a:tcPr marL="2279" marR="2279"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high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41101"/>
                  </a:ext>
                </a:extLst>
              </a:tr>
              <a:tr h="200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right/unsure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873446"/>
                  </a:ext>
                </a:extLst>
              </a:tr>
              <a:tr h="200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low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932788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2F037BC6-BC34-25D7-F0E9-02727CF7E0E1}"/>
              </a:ext>
            </a:extLst>
          </p:cNvPr>
          <p:cNvSpPr/>
          <p:nvPr/>
        </p:nvSpPr>
        <p:spPr>
          <a:xfrm>
            <a:off x="9296400" y="979076"/>
            <a:ext cx="1447800" cy="2648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What’s the Best Way to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Promote Economic Growth?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13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531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San Diegans are Sharply Divided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03459"/>
            <a:ext cx="5819228" cy="105842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Half prefer lowering taxes and spending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46% think taxes, spending should be higher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 equal 1/3 are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strongly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 each camp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14</a:t>
            </a:fld>
            <a:endParaRPr lang="en-US" dirty="0">
              <a:latin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141F3E-9F76-087C-AD1F-B9513598151D}"/>
              </a:ext>
            </a:extLst>
          </p:cNvPr>
          <p:cNvSpPr txBox="1">
            <a:spLocks/>
          </p:cNvSpPr>
          <p:nvPr/>
        </p:nvSpPr>
        <p:spPr>
          <a:xfrm>
            <a:off x="124372" y="2682977"/>
            <a:ext cx="5715000" cy="441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Preferences primarily come down to partisanship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F8FA70-E88A-691E-3FF7-8621CCF1B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93" y="3124200"/>
            <a:ext cx="5122566" cy="2395797"/>
          </a:xfrm>
          <a:prstGeom prst="rect">
            <a:avLst/>
          </a:prstGeom>
        </p:spPr>
      </p:pic>
      <p:graphicFrame>
        <p:nvGraphicFramePr>
          <p:cNvPr id="14" name="Chart 87">
            <a:extLst>
              <a:ext uri="{FF2B5EF4-FFF2-40B4-BE49-F238E27FC236}">
                <a16:creationId xmlns:a16="http://schemas.microsoft.com/office/drawing/2014/main" id="{C66F1DF7-1489-9606-31F0-6BE7E9C516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780298"/>
              </p:ext>
            </p:extLst>
          </p:nvPr>
        </p:nvGraphicFramePr>
        <p:xfrm>
          <a:off x="227476" y="1558518"/>
          <a:ext cx="11887200" cy="116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919BD6D-99E4-F513-6502-7FF27A41720B}"/>
              </a:ext>
            </a:extLst>
          </p:cNvPr>
          <p:cNvSpPr txBox="1"/>
          <p:nvPr/>
        </p:nvSpPr>
        <p:spPr>
          <a:xfrm>
            <a:off x="3084976" y="1650188"/>
            <a:ext cx="571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kumimoji="0" lang="en-US" sz="1200" b="1" i="0" u="none" strike="noStrike" kern="1200" cap="all" spc="12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Best Way to Promote Economic Growth in the US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5A5157-6954-7734-C841-7130CADA3EB1}"/>
              </a:ext>
            </a:extLst>
          </p:cNvPr>
          <p:cNvSpPr txBox="1">
            <a:spLocks/>
          </p:cNvSpPr>
          <p:nvPr/>
        </p:nvSpPr>
        <p:spPr>
          <a:xfrm>
            <a:off x="6045580" y="2682630"/>
            <a:ext cx="5917820" cy="1282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/>
              <a:t>Older San Diegans – particularly men 55+ – are also in this bucket</a:t>
            </a:r>
          </a:p>
          <a:p>
            <a:pPr>
              <a:spcBef>
                <a:spcPts val="200"/>
              </a:spcBef>
            </a:pPr>
            <a:r>
              <a:rPr lang="en-US" dirty="0"/>
              <a:t>Support for tax cuts wanes as education rises.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33E28AA-E9B7-7CEF-4EA6-2FAB2F90B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6160" y="3754284"/>
            <a:ext cx="6387291" cy="273618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FE4D75-488F-63CE-14DA-05B818967CE7}"/>
              </a:ext>
            </a:extLst>
          </p:cNvPr>
          <p:cNvSpPr txBox="1">
            <a:spLocks/>
          </p:cNvSpPr>
          <p:nvPr/>
        </p:nvSpPr>
        <p:spPr>
          <a:xfrm>
            <a:off x="133949" y="5498226"/>
            <a:ext cx="5715000" cy="9787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/>
              <a:t>“Multi-racial” folks are avid proponents of cuts</a:t>
            </a:r>
          </a:p>
          <a:p>
            <a:pPr>
              <a:spcBef>
                <a:spcPts val="200"/>
              </a:spcBef>
            </a:pPr>
            <a:r>
              <a:rPr lang="en-US" dirty="0"/>
              <a:t>Residents between I-8 and SR-52 are 2x more likely to want cuts</a:t>
            </a:r>
          </a:p>
        </p:txBody>
      </p:sp>
    </p:spTree>
    <p:extLst>
      <p:ext uri="{BB962C8B-B14F-4D97-AF65-F5344CB8AC3E}">
        <p14:creationId xmlns:p14="http://schemas.microsoft.com/office/powerpoint/2010/main" val="267177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4343399" cy="32339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Latinos are stronger proponents of raising taxes and government spending</a:t>
            </a:r>
          </a:p>
          <a:p>
            <a:pPr lvl="0"/>
            <a:r>
              <a:rPr lang="en-US" dirty="0"/>
              <a:t>Asian Americans are a bit stronger on reducing taxes and spending</a:t>
            </a:r>
          </a:p>
          <a:p>
            <a:r>
              <a:rPr lang="en-US" dirty="0"/>
              <a:t>Preferences among African Americans are on par with the broader population.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F16B7445-404D-8DE4-BA13-155CD892B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968550"/>
              </p:ext>
            </p:extLst>
          </p:nvPr>
        </p:nvGraphicFramePr>
        <p:xfrm>
          <a:off x="4495800" y="704567"/>
          <a:ext cx="7579091" cy="1569685"/>
        </p:xfrm>
        <a:graphic>
          <a:graphicData uri="http://schemas.openxmlformats.org/drawingml/2006/table">
            <a:tbl>
              <a:tblPr/>
              <a:tblGrid>
                <a:gridCol w="2206169">
                  <a:extLst>
                    <a:ext uri="{9D8B030D-6E8A-4147-A177-3AD203B41FA5}">
                      <a16:colId xmlns:a16="http://schemas.microsoft.com/office/drawing/2014/main" val="1828898153"/>
                    </a:ext>
                  </a:extLst>
                </a:gridCol>
                <a:gridCol w="2236819">
                  <a:extLst>
                    <a:ext uri="{9D8B030D-6E8A-4147-A177-3AD203B41FA5}">
                      <a16:colId xmlns:a16="http://schemas.microsoft.com/office/drawing/2014/main" val="3653306303"/>
                    </a:ext>
                  </a:extLst>
                </a:gridCol>
                <a:gridCol w="721555">
                  <a:extLst>
                    <a:ext uri="{9D8B030D-6E8A-4147-A177-3AD203B41FA5}">
                      <a16:colId xmlns:a16="http://schemas.microsoft.com/office/drawing/2014/main" val="481888629"/>
                    </a:ext>
                  </a:extLst>
                </a:gridCol>
                <a:gridCol w="721555">
                  <a:extLst>
                    <a:ext uri="{9D8B030D-6E8A-4147-A177-3AD203B41FA5}">
                      <a16:colId xmlns:a16="http://schemas.microsoft.com/office/drawing/2014/main" val="3359278470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530297857"/>
                    </a:ext>
                  </a:extLst>
                </a:gridCol>
                <a:gridCol w="578940">
                  <a:extLst>
                    <a:ext uri="{9D8B030D-6E8A-4147-A177-3AD203B41FA5}">
                      <a16:colId xmlns:a16="http://schemas.microsoft.com/office/drawing/2014/main" val="3801403776"/>
                    </a:ext>
                  </a:extLst>
                </a:gridCol>
                <a:gridCol w="536809">
                  <a:extLst>
                    <a:ext uri="{9D8B030D-6E8A-4147-A177-3AD203B41FA5}">
                      <a16:colId xmlns:a16="http://schemas.microsoft.com/office/drawing/2014/main" val="2792736547"/>
                    </a:ext>
                  </a:extLst>
                </a:gridCol>
              </a:tblGrid>
              <a:tr h="2740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158" marR="85158" marT="42579" marB="42579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2122" marR="2122" marT="21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34332"/>
                  </a:ext>
                </a:extLst>
              </a:tr>
              <a:tr h="18663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 way to promote economic growth in the US</a:t>
                      </a:r>
                    </a:p>
                  </a:txBody>
                  <a:tcPr marL="85158" marR="85158" marT="42579" marB="4257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Raise taxes/spend more, strongly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41101"/>
                  </a:ext>
                </a:extLst>
              </a:tr>
              <a:tr h="186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Raise taxes/spend more, somewhat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873446"/>
                  </a:ext>
                </a:extLst>
              </a:tr>
              <a:tr h="186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Unsure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820837"/>
                  </a:ext>
                </a:extLst>
              </a:tr>
              <a:tr h="186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Lower taxes/reduce spending, somewhat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945258"/>
                  </a:ext>
                </a:extLst>
              </a:tr>
              <a:tr h="186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Lower taxes/reduce spending, strongly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2122" marR="2122" marT="21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932788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27BDA456-41B3-42C4-B60F-90426455F776}"/>
              </a:ext>
            </a:extLst>
          </p:cNvPr>
          <p:cNvSpPr/>
          <p:nvPr/>
        </p:nvSpPr>
        <p:spPr>
          <a:xfrm>
            <a:off x="9760857" y="934852"/>
            <a:ext cx="469232" cy="2638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01E1CAA-A660-C01D-517A-0D5E2D0A1819}"/>
              </a:ext>
            </a:extLst>
          </p:cNvPr>
          <p:cNvSpPr/>
          <p:nvPr/>
        </p:nvSpPr>
        <p:spPr>
          <a:xfrm>
            <a:off x="11019972" y="1951061"/>
            <a:ext cx="469232" cy="2902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2438401"/>
            <a:ext cx="8001000" cy="136207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Should California Impose a Net Worth Tax on Uber-Wealthy Households?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16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8263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Residents Flirt with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10716"/>
            <a:ext cx="11915228" cy="97696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/>
              <a:t>More agree with the idea of imposing a wealth tax on Californians with net worths of $50 million+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But support doesn’t reach a majority</a:t>
            </a:r>
          </a:p>
          <a:p>
            <a:pPr>
              <a:spcBef>
                <a:spcPts val="200"/>
              </a:spcBef>
            </a:pPr>
            <a:r>
              <a:rPr lang="en-US" dirty="0"/>
              <a:t>39% think it’s a bad idea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17</a:t>
            </a:fld>
            <a:endParaRPr lang="en-US" dirty="0">
              <a:latin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5F5332-277F-7E90-97FA-4401184615FB}"/>
              </a:ext>
            </a:extLst>
          </p:cNvPr>
          <p:cNvSpPr txBox="1">
            <a:spLocks/>
          </p:cNvSpPr>
          <p:nvPr/>
        </p:nvSpPr>
        <p:spPr>
          <a:xfrm>
            <a:off x="122695" y="3062282"/>
            <a:ext cx="4677906" cy="3338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/>
              <a:t>Views largely fall along partisan lines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Democrats are mostly pro-tax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Most GOPers are opposed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Others lean </a:t>
            </a:r>
            <a:r>
              <a:rPr lang="en-US"/>
              <a:t>slightly supportive.</a:t>
            </a:r>
            <a:endParaRPr lang="en-US" dirty="0"/>
          </a:p>
        </p:txBody>
      </p:sp>
      <p:graphicFrame>
        <p:nvGraphicFramePr>
          <p:cNvPr id="5" name="Chart 87">
            <a:extLst>
              <a:ext uri="{FF2B5EF4-FFF2-40B4-BE49-F238E27FC236}">
                <a16:creationId xmlns:a16="http://schemas.microsoft.com/office/drawing/2014/main" id="{BD022560-B6B0-A5CA-9576-C2F0C7F187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136915"/>
              </p:ext>
            </p:extLst>
          </p:nvPr>
        </p:nvGraphicFramePr>
        <p:xfrm>
          <a:off x="228600" y="1686392"/>
          <a:ext cx="11887200" cy="1385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7EF903-E25D-60BC-F22A-E7C404773F5B}"/>
              </a:ext>
            </a:extLst>
          </p:cNvPr>
          <p:cNvSpPr txBox="1"/>
          <p:nvPr/>
        </p:nvSpPr>
        <p:spPr>
          <a:xfrm>
            <a:off x="2982814" y="1610711"/>
            <a:ext cx="6172200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cap="all" spc="12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Views on Imposing a net worth tax on the Wealthiest Californians</a:t>
            </a:r>
            <a:endParaRPr kumimoji="0" lang="en-US" sz="1200" b="1" i="0" u="none" strike="noStrike" kern="1200" cap="all" spc="12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Chart 87">
            <a:extLst>
              <a:ext uri="{FF2B5EF4-FFF2-40B4-BE49-F238E27FC236}">
                <a16:creationId xmlns:a16="http://schemas.microsoft.com/office/drawing/2014/main" id="{6C90C0DA-30F4-9118-CA81-7886BE8661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909560"/>
              </p:ext>
            </p:extLst>
          </p:nvPr>
        </p:nvGraphicFramePr>
        <p:xfrm>
          <a:off x="4648200" y="3027279"/>
          <a:ext cx="7391400" cy="3458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320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More Support for Higher Taxes among Young Women and Southsiders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1"/>
            <a:ext cx="11839028" cy="10511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/>
              <a:t>Men are typically anti-tax, while women more open to the proposal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Women &lt; 35 especially keen on the idea</a:t>
            </a:r>
          </a:p>
          <a:p>
            <a:pPr>
              <a:spcBef>
                <a:spcPts val="200"/>
              </a:spcBef>
            </a:pPr>
            <a:r>
              <a:rPr lang="en-US" dirty="0"/>
              <a:t>Residents south of I-8 are more supportive than their northern neighbors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18</a:t>
            </a:fld>
            <a:endParaRPr lang="en-US" dirty="0">
              <a:latin typeface="Calibri"/>
            </a:endParaRPr>
          </a:p>
        </p:txBody>
      </p:sp>
      <p:graphicFrame>
        <p:nvGraphicFramePr>
          <p:cNvPr id="4" name="Chart 87">
            <a:extLst>
              <a:ext uri="{FF2B5EF4-FFF2-40B4-BE49-F238E27FC236}">
                <a16:creationId xmlns:a16="http://schemas.microsoft.com/office/drawing/2014/main" id="{FE043B23-6D96-94D3-265E-B39A0FB526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101553"/>
              </p:ext>
            </p:extLst>
          </p:nvPr>
        </p:nvGraphicFramePr>
        <p:xfrm>
          <a:off x="685800" y="1709058"/>
          <a:ext cx="5295563" cy="329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87">
            <a:extLst>
              <a:ext uri="{FF2B5EF4-FFF2-40B4-BE49-F238E27FC236}">
                <a16:creationId xmlns:a16="http://schemas.microsoft.com/office/drawing/2014/main" id="{755459F1-112C-AFA4-B277-7BBF8A5E16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125654"/>
              </p:ext>
            </p:extLst>
          </p:nvPr>
        </p:nvGraphicFramePr>
        <p:xfrm>
          <a:off x="6293338" y="1709058"/>
          <a:ext cx="5295563" cy="336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6E4AAFE-7B85-1288-3270-741CAC0374DA}"/>
              </a:ext>
            </a:extLst>
          </p:cNvPr>
          <p:cNvSpPr txBox="1">
            <a:spLocks/>
          </p:cNvSpPr>
          <p:nvPr/>
        </p:nvSpPr>
        <p:spPr>
          <a:xfrm>
            <a:off x="124372" y="5002641"/>
            <a:ext cx="11839028" cy="105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/>
              <a:t>Support grows among the highly-educated</a:t>
            </a:r>
          </a:p>
          <a:p>
            <a:pPr>
              <a:spcBef>
                <a:spcPts val="200"/>
              </a:spcBef>
            </a:pPr>
            <a:r>
              <a:rPr lang="en-US" dirty="0"/>
              <a:t>Latinos are not </a:t>
            </a:r>
            <a:r>
              <a:rPr lang="en-US" i="1" dirty="0"/>
              <a:t>solidly</a:t>
            </a:r>
            <a:r>
              <a:rPr lang="en-US" dirty="0"/>
              <a:t> in either camp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But they lean toward support.</a:t>
            </a:r>
          </a:p>
        </p:txBody>
      </p:sp>
    </p:spTree>
    <p:extLst>
      <p:ext uri="{BB962C8B-B14F-4D97-AF65-F5344CB8AC3E}">
        <p14:creationId xmlns:p14="http://schemas.microsoft.com/office/powerpoint/2010/main" val="11666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4724400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Latinos are 3x more likely than others to be unsure or prefer neither wealth tax argument</a:t>
            </a:r>
          </a:p>
          <a:p>
            <a:pPr lvl="1"/>
            <a:r>
              <a:rPr lang="en-US" dirty="0"/>
              <a:t>But side with pro-tax Smith half the time</a:t>
            </a:r>
          </a:p>
          <a:p>
            <a:pPr lvl="0"/>
            <a:r>
              <a:rPr lang="en-US" dirty="0"/>
              <a:t>Blacks heavily favor the net worth tax</a:t>
            </a:r>
          </a:p>
          <a:p>
            <a:pPr lvl="0"/>
            <a:r>
              <a:rPr lang="en-US" dirty="0"/>
              <a:t>The AAPI community’s views are more polarized</a:t>
            </a:r>
          </a:p>
          <a:p>
            <a:pPr lvl="1"/>
            <a:r>
              <a:rPr lang="en-US" dirty="0"/>
              <a:t>But are the most opposed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07C5689A-673F-2056-B0E9-C3316FD84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404766"/>
              </p:ext>
            </p:extLst>
          </p:nvPr>
        </p:nvGraphicFramePr>
        <p:xfrm>
          <a:off x="4968729" y="685800"/>
          <a:ext cx="6977594" cy="1253857"/>
        </p:xfrm>
        <a:graphic>
          <a:graphicData uri="http://schemas.openxmlformats.org/drawingml/2006/table">
            <a:tbl>
              <a:tblPr/>
              <a:tblGrid>
                <a:gridCol w="1691539">
                  <a:extLst>
                    <a:ext uri="{9D8B030D-6E8A-4147-A177-3AD203B41FA5}">
                      <a16:colId xmlns:a16="http://schemas.microsoft.com/office/drawing/2014/main" val="1828898153"/>
                    </a:ext>
                  </a:extLst>
                </a:gridCol>
                <a:gridCol w="1973464">
                  <a:extLst>
                    <a:ext uri="{9D8B030D-6E8A-4147-A177-3AD203B41FA5}">
                      <a16:colId xmlns:a16="http://schemas.microsoft.com/office/drawing/2014/main" val="3653306303"/>
                    </a:ext>
                  </a:extLst>
                </a:gridCol>
                <a:gridCol w="845770">
                  <a:extLst>
                    <a:ext uri="{9D8B030D-6E8A-4147-A177-3AD203B41FA5}">
                      <a16:colId xmlns:a16="http://schemas.microsoft.com/office/drawing/2014/main" val="481888629"/>
                    </a:ext>
                  </a:extLst>
                </a:gridCol>
                <a:gridCol w="650611">
                  <a:extLst>
                    <a:ext uri="{9D8B030D-6E8A-4147-A177-3AD203B41FA5}">
                      <a16:colId xmlns:a16="http://schemas.microsoft.com/office/drawing/2014/main" val="3359278470"/>
                    </a:ext>
                  </a:extLst>
                </a:gridCol>
                <a:gridCol w="688521">
                  <a:extLst>
                    <a:ext uri="{9D8B030D-6E8A-4147-A177-3AD203B41FA5}">
                      <a16:colId xmlns:a16="http://schemas.microsoft.com/office/drawing/2014/main" val="530297857"/>
                    </a:ext>
                  </a:extLst>
                </a:gridCol>
                <a:gridCol w="633482">
                  <a:extLst>
                    <a:ext uri="{9D8B030D-6E8A-4147-A177-3AD203B41FA5}">
                      <a16:colId xmlns:a16="http://schemas.microsoft.com/office/drawing/2014/main" val="3801403776"/>
                    </a:ext>
                  </a:extLst>
                </a:gridCol>
                <a:gridCol w="494207">
                  <a:extLst>
                    <a:ext uri="{9D8B030D-6E8A-4147-A177-3AD203B41FA5}">
                      <a16:colId xmlns:a16="http://schemas.microsoft.com/office/drawing/2014/main" val="2792736547"/>
                    </a:ext>
                  </a:extLst>
                </a:gridCol>
              </a:tblGrid>
              <a:tr h="2518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9" marR="2279" marT="227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2279" marR="2279" marT="22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34332"/>
                  </a:ext>
                </a:extLst>
              </a:tr>
              <a:tr h="18951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Views on imposing a net worth tax on the wealthiest Californians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 (pro tax), strongly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41101"/>
                  </a:ext>
                </a:extLst>
              </a:tr>
              <a:tr h="18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Smith, somewhat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873446"/>
                  </a:ext>
                </a:extLst>
              </a:tr>
              <a:tr h="18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Unsure/Neither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820837"/>
                  </a:ext>
                </a:extLst>
              </a:tr>
              <a:tr h="18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Jones, somewhat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945258"/>
                  </a:ext>
                </a:extLst>
              </a:tr>
              <a:tr h="189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Jones (anti tax), strongly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2279" marR="2279" marT="22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932788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83618A9B-5431-117C-60EE-7FF11646D75A}"/>
              </a:ext>
            </a:extLst>
          </p:cNvPr>
          <p:cNvSpPr/>
          <p:nvPr/>
        </p:nvSpPr>
        <p:spPr>
          <a:xfrm>
            <a:off x="9532257" y="1336310"/>
            <a:ext cx="469232" cy="2180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8EEFC17-4186-67D2-C3F0-1F100DC68B9E}"/>
              </a:ext>
            </a:extLst>
          </p:cNvPr>
          <p:cNvSpPr/>
          <p:nvPr/>
        </p:nvSpPr>
        <p:spPr>
          <a:xfrm>
            <a:off x="9540660" y="919618"/>
            <a:ext cx="469232" cy="444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12D1F39-263F-81B2-F764-CA487AF5756E}"/>
              </a:ext>
            </a:extLst>
          </p:cNvPr>
          <p:cNvSpPr/>
          <p:nvPr/>
        </p:nvSpPr>
        <p:spPr>
          <a:xfrm>
            <a:off x="10218494" y="917578"/>
            <a:ext cx="469232" cy="444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3C6A572-CF19-1108-A205-F08031F58A76}"/>
              </a:ext>
            </a:extLst>
          </p:cNvPr>
          <p:cNvCxnSpPr>
            <a:cxnSpLocks/>
          </p:cNvCxnSpPr>
          <p:nvPr/>
        </p:nvCxnSpPr>
        <p:spPr>
          <a:xfrm>
            <a:off x="10958286" y="1101909"/>
            <a:ext cx="0" cy="6705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39466BD-6655-3CA8-3DE9-B659468EDDAB}"/>
              </a:ext>
            </a:extLst>
          </p:cNvPr>
          <p:cNvSpPr/>
          <p:nvPr/>
        </p:nvSpPr>
        <p:spPr>
          <a:xfrm>
            <a:off x="10891799" y="1537886"/>
            <a:ext cx="469232" cy="444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7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B64A6-1F5F-419C-9883-C2ECE81BC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640" y="1875381"/>
            <a:ext cx="3163834" cy="3107238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San Diego County Issues Barometer</a:t>
            </a:r>
            <a:b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b="1" dirty="0">
                <a:solidFill>
                  <a:schemeClr val="bg1"/>
                </a:solidFill>
              </a:rPr>
              <a:t>April </a:t>
            </a:r>
            <a:r>
              <a:rPr lang="en-US" sz="2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2023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16171C-73AD-6125-FC80-7A6337DD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205" y="1550464"/>
            <a:ext cx="4267200" cy="15441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4BFB2B-3F8A-07E2-D815-265B57CE65BB}"/>
              </a:ext>
            </a:extLst>
          </p:cNvPr>
          <p:cNvSpPr txBox="1"/>
          <p:nvPr/>
        </p:nvSpPr>
        <p:spPr>
          <a:xfrm>
            <a:off x="4286808" y="3770172"/>
            <a:ext cx="7145993" cy="104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Taxes Too High… or Too Low? Depends on the Tax and Who’s Being Taxed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Fed’s Income Tax is Less Onerous than State’s, but Property Tax Burden is Worst of All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Split on Tax Policy to Spur Growth, Little Consensus on Imposing Net Worth Tax</a:t>
            </a:r>
          </a:p>
        </p:txBody>
      </p:sp>
    </p:spTree>
    <p:extLst>
      <p:ext uri="{BB962C8B-B14F-4D97-AF65-F5344CB8AC3E}">
        <p14:creationId xmlns:p14="http://schemas.microsoft.com/office/powerpoint/2010/main" val="1340648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76" y="2885114"/>
            <a:ext cx="8981848" cy="533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742661" y="6595732"/>
            <a:ext cx="2844800" cy="228600"/>
          </a:xfrm>
        </p:spPr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9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F6998-A2D4-4A04-8E52-9F2DC4A1354B}"/>
              </a:ext>
            </a:extLst>
          </p:cNvPr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0BCC41-0F5E-4F14-8242-C1A58CD9EA5E}"/>
              </a:ext>
            </a:extLst>
          </p:cNvPr>
          <p:cNvSpPr/>
          <p:nvPr/>
        </p:nvSpPr>
        <p:spPr>
          <a:xfrm>
            <a:off x="9608132" y="2283722"/>
            <a:ext cx="2119736" cy="213214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4816A0-0064-47E3-92D4-6C7FA0CD8E5F}"/>
              </a:ext>
            </a:extLst>
          </p:cNvPr>
          <p:cNvSpPr txBox="1">
            <a:spLocks/>
          </p:cNvSpPr>
          <p:nvPr/>
        </p:nvSpPr>
        <p:spPr>
          <a:xfrm>
            <a:off x="152400" y="381000"/>
            <a:ext cx="7570418" cy="6251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Opinion · Public Policy · Organizations · Campaigns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1987 – Founded in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1988 – Phonecenters established in Riverside, CA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1990 – Phonecenters established in Reno, NV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1992 – Predictive dialing installed to double interviewing capacity;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1993 – "The Edge" newsletter launches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1998 – Qualitative focus groups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2003 – KPBS/Competitive Edge Research Poll and annual Super Bowl poll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2004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2005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2006 – SDIPR/CERC Opinion Barometer launched; Ballot measures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 – CERC calls San Diego Mayor’s race; Convenes post-election summit @ USD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2009 – Interviewer effects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 – Web-based interviewing and custom panels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2012 – Dial-testing introduced;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 – CERC calls San Diego Mayor’s race; Business Forecast survey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– Phonecenter established in El Paso, TX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– CERC calls CA Governor’s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 – Ballot measure wording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– Incumbent viability paper accepted for presentation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2022 – San Diego County Issues Barometer launched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Nienstedt,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Insights Association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SBA Entrepreneurial Success Award (2000)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Pollster of the year (x7)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Rachel Lawler,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Analyst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Ronald Zavala: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Operations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Iwu: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Assistant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8712E-A378-4D24-88F0-5157BED7D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460" y="2696887"/>
            <a:ext cx="164708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7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952" y="45050"/>
            <a:ext cx="8981848" cy="586740"/>
          </a:xfrm>
        </p:spPr>
        <p:txBody>
          <a:bodyPr>
            <a:noAutofit/>
          </a:bodyPr>
          <a:lstStyle/>
          <a:p>
            <a:r>
              <a:rPr lang="en-US" dirty="0"/>
              <a:t>Summary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99D648-8F97-4C0C-A5B8-923543BF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991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/>
              <a:t>Research Objectives:	</a:t>
            </a:r>
            <a:r>
              <a:rPr lang="en-US" sz="1400" dirty="0"/>
              <a:t>	1) Measure tax burden perceptions</a:t>
            </a:r>
          </a:p>
          <a:p>
            <a:pPr>
              <a:buNone/>
            </a:pPr>
            <a:r>
              <a:rPr lang="en-US" sz="1400" dirty="0"/>
              <a:t>				2) Explore preferences for fueling economic growth</a:t>
            </a:r>
          </a:p>
          <a:p>
            <a:pPr>
              <a:buNone/>
            </a:pPr>
            <a:r>
              <a:rPr lang="en-US" sz="1400" dirty="0"/>
              <a:t>				3) Gauge support for a statewide net worth tax on the wealthy </a:t>
            </a:r>
          </a:p>
          <a:p>
            <a:pPr>
              <a:buNone/>
            </a:pPr>
            <a:r>
              <a:rPr lang="en-US" sz="1400" b="1" dirty="0"/>
              <a:t>Sample Size:</a:t>
            </a:r>
            <a:r>
              <a:rPr lang="en-US" sz="1400" dirty="0"/>
              <a:t>		n=508</a:t>
            </a:r>
          </a:p>
          <a:p>
            <a:pPr>
              <a:buNone/>
            </a:pPr>
            <a:r>
              <a:rPr lang="en-US" sz="1400" b="1" dirty="0"/>
              <a:t>Margin of Sampling Error:</a:t>
            </a:r>
            <a:r>
              <a:rPr lang="en-US" sz="1400" dirty="0"/>
              <a:t>	± 4.3%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Confidence Level:</a:t>
            </a:r>
            <a:r>
              <a:rPr lang="en-US" sz="1400" dirty="0"/>
              <a:t>		95%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Sample Methodology:		</a:t>
            </a:r>
            <a:r>
              <a:rPr lang="en-US" sz="1400" dirty="0"/>
              <a:t>Simple random sampling from listed sample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Jurisdiction:</a:t>
            </a:r>
            <a:r>
              <a:rPr lang="en-US" sz="1400" dirty="0"/>
              <a:t>			San Diego County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Eligibility:	</a:t>
            </a:r>
            <a:r>
              <a:rPr lang="en-US" sz="1400" dirty="0"/>
              <a:t>		Adult residents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Interview Methods:</a:t>
            </a:r>
            <a:r>
              <a:rPr lang="en-US" sz="1400" dirty="0"/>
              <a:t>		Telephone (including cell phones), e-mail push-to-web, text push-to-web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Field Dates:</a:t>
            </a:r>
            <a:r>
              <a:rPr lang="en-US" sz="1400" dirty="0"/>
              <a:t>			March 1-7, 2023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Field Facility:</a:t>
            </a:r>
            <a:r>
              <a:rPr lang="en-US" sz="1400" dirty="0"/>
              <a:t>		Competitive Edge Research, El Paso TX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Project Director:</a:t>
            </a:r>
            <a:r>
              <a:rPr lang="en-US" sz="1400" dirty="0"/>
              <a:t>		John Nienstedt, Sr.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Research Analyst: </a:t>
            </a:r>
            <a:r>
              <a:rPr lang="en-US" sz="1400" dirty="0"/>
              <a:t>		Rachel Lawler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Research Assistant:</a:t>
            </a:r>
            <a:r>
              <a:rPr lang="en-US" sz="1400" dirty="0"/>
              <a:t>		James Iwu</a:t>
            </a:r>
          </a:p>
        </p:txBody>
      </p:sp>
    </p:spTree>
    <p:extLst>
      <p:ext uri="{BB962C8B-B14F-4D97-AF65-F5344CB8AC3E}">
        <p14:creationId xmlns:p14="http://schemas.microsoft.com/office/powerpoint/2010/main" val="306124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Federal Income Taxes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4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297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Too Much? Depends on who We’re Talking About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5</a:t>
            </a:fld>
            <a:endParaRPr lang="en-US" dirty="0">
              <a:latin typeface="Calibri"/>
            </a:endParaRPr>
          </a:p>
        </p:txBody>
      </p:sp>
      <p:graphicFrame>
        <p:nvGraphicFramePr>
          <p:cNvPr id="4" name="Chart 87">
            <a:extLst>
              <a:ext uri="{FF2B5EF4-FFF2-40B4-BE49-F238E27FC236}">
                <a16:creationId xmlns:a16="http://schemas.microsoft.com/office/drawing/2014/main" id="{37DDAB4C-9EDB-9DF7-BDD3-0D4D621202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184096"/>
              </p:ext>
            </p:extLst>
          </p:nvPr>
        </p:nvGraphicFramePr>
        <p:xfrm>
          <a:off x="2614072" y="685800"/>
          <a:ext cx="9067800" cy="1571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F49D55C-0E75-0BB3-B740-E134A3E7BCEA}"/>
              </a:ext>
            </a:extLst>
          </p:cNvPr>
          <p:cNvSpPr txBox="1"/>
          <p:nvPr/>
        </p:nvSpPr>
        <p:spPr>
          <a:xfrm>
            <a:off x="11273344" y="828172"/>
            <a:ext cx="817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lang="en-US"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cap="all" spc="12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Unsure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4C53CD7-EB9D-8B24-C455-6F339A3FE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72164"/>
              </p:ext>
            </p:extLst>
          </p:nvPr>
        </p:nvGraphicFramePr>
        <p:xfrm>
          <a:off x="11403670" y="1074393"/>
          <a:ext cx="662259" cy="135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259">
                  <a:extLst>
                    <a:ext uri="{9D8B030D-6E8A-4147-A177-3AD203B41FA5}">
                      <a16:colId xmlns:a16="http://schemas.microsoft.com/office/drawing/2014/main" val="1223745002"/>
                    </a:ext>
                  </a:extLst>
                </a:gridCol>
              </a:tblGrid>
              <a:tr h="450894">
                <a:tc>
                  <a:txBody>
                    <a:bodyPr/>
                    <a:lstStyle/>
                    <a:p>
                      <a:pPr algn="ctr" rtl="0">
                        <a:defRPr lang="en-US" sz="1200" b="1" i="0" u="none" strike="noStrike" kern="1200" baseline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86585" marR="86585" marT="43292" marB="432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369621"/>
                  </a:ext>
                </a:extLst>
              </a:tr>
              <a:tr h="450894">
                <a:tc>
                  <a:txBody>
                    <a:bodyPr/>
                    <a:lstStyle/>
                    <a:p>
                      <a:pPr algn="ctr" rtl="0">
                        <a:defRPr lang="en-US" sz="1200" b="1" i="0" u="none" strike="noStrike" kern="1200" baseline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6585" marR="86585" marT="43292" marB="432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37808"/>
                  </a:ext>
                </a:extLst>
              </a:tr>
              <a:tr h="450894">
                <a:tc>
                  <a:txBody>
                    <a:bodyPr/>
                    <a:lstStyle/>
                    <a:p>
                      <a:pPr algn="ctr" rtl="0">
                        <a:defRPr lang="en-US" sz="1200" b="1" i="0" u="none" strike="noStrike" kern="1200" baseline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86585" marR="86585" marT="43292" marB="4329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727835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8D5F8EE-E27D-F0DB-07EB-F6AB7C620F9B}"/>
              </a:ext>
            </a:extLst>
          </p:cNvPr>
          <p:cNvSpPr txBox="1">
            <a:spLocks/>
          </p:cNvSpPr>
          <p:nvPr/>
        </p:nvSpPr>
        <p:spPr>
          <a:xfrm>
            <a:off x="146642" y="2590800"/>
            <a:ext cx="12045357" cy="3581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Older residents mostly agree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Young adults are the ones pushing back</a:t>
            </a:r>
          </a:p>
          <a:p>
            <a:pPr>
              <a:spcBef>
                <a:spcPts val="200"/>
              </a:spcBef>
            </a:pPr>
            <a:r>
              <a:rPr lang="en-US" dirty="0"/>
              <a:t>44% say taxes on low-income earners are too high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Many are unsure about taxes on lower-income HHs</a:t>
            </a:r>
          </a:p>
          <a:p>
            <a:pPr>
              <a:spcBef>
                <a:spcPts val="200"/>
              </a:spcBef>
            </a:pPr>
            <a:r>
              <a:rPr lang="en-US" dirty="0"/>
              <a:t>Less sympathy for high earners </a:t>
            </a:r>
          </a:p>
          <a:p>
            <a:pPr lvl="1">
              <a:spcBef>
                <a:spcPts val="200"/>
              </a:spcBef>
            </a:pPr>
            <a:r>
              <a:rPr lang="en-US" b="1" dirty="0"/>
              <a:t>This </a:t>
            </a:r>
            <a:r>
              <a:rPr lang="en-US" dirty="0"/>
              <a:t>is where partisan fissures appear</a:t>
            </a:r>
          </a:p>
          <a:p>
            <a:pPr>
              <a:spcBef>
                <a:spcPts val="200"/>
              </a:spcBef>
            </a:pPr>
            <a:r>
              <a:rPr lang="en-US" dirty="0"/>
              <a:t>Non-Hispanic Democrats think the wealthy are </a:t>
            </a:r>
            <a:r>
              <a:rPr lang="en-US" i="1" dirty="0"/>
              <a:t>undertaxed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Latino Democrats think those taxes are about right</a:t>
            </a:r>
          </a:p>
          <a:p>
            <a:pPr>
              <a:spcBef>
                <a:spcPts val="200"/>
              </a:spcBef>
            </a:pPr>
            <a:r>
              <a:rPr lang="en-US" dirty="0"/>
              <a:t>Voters not registered with a major party and non-registrants also feel the wealthy are taxed appropriately</a:t>
            </a:r>
          </a:p>
          <a:p>
            <a:pPr>
              <a:spcBef>
                <a:spcPts val="200"/>
              </a:spcBef>
            </a:pPr>
            <a:r>
              <a:rPr lang="en-US" dirty="0"/>
              <a:t>Republicans in mid to upscale neighborhoods believe the feds </a:t>
            </a:r>
            <a:r>
              <a:rPr lang="en-US" i="1" dirty="0"/>
              <a:t>overtax </a:t>
            </a:r>
            <a:r>
              <a:rPr lang="en-US" dirty="0"/>
              <a:t>high earners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Those in less expensive areas think high earners are taxed correctly.</a:t>
            </a:r>
          </a:p>
          <a:p>
            <a:pPr>
              <a:spcBef>
                <a:spcPts val="200"/>
              </a:spcBef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DA75C1-FBE4-FB9B-09AD-72FACBCAC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435" y="2316952"/>
            <a:ext cx="5324922" cy="24455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907278C-D4D3-3341-DCE2-F20B879F19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0321" y="2355052"/>
            <a:ext cx="4321321" cy="236934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8AF8C1-E55B-EDD6-DF1F-592AC2D54E5F}"/>
              </a:ext>
            </a:extLst>
          </p:cNvPr>
          <p:cNvSpPr txBox="1">
            <a:spLocks/>
          </p:cNvSpPr>
          <p:nvPr/>
        </p:nvSpPr>
        <p:spPr>
          <a:xfrm>
            <a:off x="146643" y="685801"/>
            <a:ext cx="2467429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Middle-income earners pay &gt; their fair share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Driven by those in their late-20s to early-40s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94817F-596D-473C-885F-D648A53F36A5}"/>
              </a:ext>
            </a:extLst>
          </p:cNvPr>
          <p:cNvSpPr/>
          <p:nvPr/>
        </p:nvSpPr>
        <p:spPr>
          <a:xfrm>
            <a:off x="8357871" y="2650374"/>
            <a:ext cx="2614169" cy="2131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1433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5791200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Latinos more often say lower earners are paying a fair amount</a:t>
            </a:r>
          </a:p>
          <a:p>
            <a:pPr lvl="1"/>
            <a:r>
              <a:rPr lang="en-US" dirty="0"/>
              <a:t>Less likely than others to say taxes on middle income earners are too high</a:t>
            </a:r>
          </a:p>
          <a:p>
            <a:pPr lvl="0"/>
            <a:r>
              <a:rPr lang="en-US" dirty="0"/>
              <a:t>Asian Americans and Pacific Islanders (AAPI) almost all believe taxes are too high on mid-level earners</a:t>
            </a:r>
          </a:p>
          <a:p>
            <a:pPr lvl="0"/>
            <a:r>
              <a:rPr lang="en-US" dirty="0"/>
              <a:t>Opinions among Blacks align with those of the wider population.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EA4A7B9-1F92-84B3-E6B9-0CB0628B05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38747"/>
              </p:ext>
            </p:extLst>
          </p:nvPr>
        </p:nvGraphicFramePr>
        <p:xfrm>
          <a:off x="5867401" y="685800"/>
          <a:ext cx="6054328" cy="2646555"/>
        </p:xfrm>
        <a:graphic>
          <a:graphicData uri="http://schemas.openxmlformats.org/drawingml/2006/table">
            <a:tbl>
              <a:tblPr/>
              <a:tblGrid>
                <a:gridCol w="1663066">
                  <a:extLst>
                    <a:ext uri="{9D8B030D-6E8A-4147-A177-3AD203B41FA5}">
                      <a16:colId xmlns:a16="http://schemas.microsoft.com/office/drawing/2014/main" val="1344413903"/>
                    </a:ext>
                  </a:extLst>
                </a:gridCol>
                <a:gridCol w="1009564">
                  <a:extLst>
                    <a:ext uri="{9D8B030D-6E8A-4147-A177-3AD203B41FA5}">
                      <a16:colId xmlns:a16="http://schemas.microsoft.com/office/drawing/2014/main" val="1650464422"/>
                    </a:ext>
                  </a:extLst>
                </a:gridCol>
                <a:gridCol w="1027237">
                  <a:extLst>
                    <a:ext uri="{9D8B030D-6E8A-4147-A177-3AD203B41FA5}">
                      <a16:colId xmlns:a16="http://schemas.microsoft.com/office/drawing/2014/main" val="2394281574"/>
                    </a:ext>
                  </a:extLst>
                </a:gridCol>
                <a:gridCol w="527254">
                  <a:extLst>
                    <a:ext uri="{9D8B030D-6E8A-4147-A177-3AD203B41FA5}">
                      <a16:colId xmlns:a16="http://schemas.microsoft.com/office/drawing/2014/main" val="3706432002"/>
                    </a:ext>
                  </a:extLst>
                </a:gridCol>
                <a:gridCol w="490892">
                  <a:extLst>
                    <a:ext uri="{9D8B030D-6E8A-4147-A177-3AD203B41FA5}">
                      <a16:colId xmlns:a16="http://schemas.microsoft.com/office/drawing/2014/main" val="2635003551"/>
                    </a:ext>
                  </a:extLst>
                </a:gridCol>
                <a:gridCol w="490892">
                  <a:extLst>
                    <a:ext uri="{9D8B030D-6E8A-4147-A177-3AD203B41FA5}">
                      <a16:colId xmlns:a16="http://schemas.microsoft.com/office/drawing/2014/main" val="1334802497"/>
                    </a:ext>
                  </a:extLst>
                </a:gridCol>
                <a:gridCol w="481800">
                  <a:extLst>
                    <a:ext uri="{9D8B030D-6E8A-4147-A177-3AD203B41FA5}">
                      <a16:colId xmlns:a16="http://schemas.microsoft.com/office/drawing/2014/main" val="851519745"/>
                    </a:ext>
                  </a:extLst>
                </a:gridCol>
                <a:gridCol w="363623">
                  <a:extLst>
                    <a:ext uri="{9D8B030D-6E8A-4147-A177-3AD203B41FA5}">
                      <a16:colId xmlns:a16="http://schemas.microsoft.com/office/drawing/2014/main" val="3658617711"/>
                    </a:ext>
                  </a:extLst>
                </a:gridCol>
              </a:tblGrid>
              <a:tr h="274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40" marR="87340" marT="43670" marB="4367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2479" marR="2479" marT="2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03467"/>
                  </a:ext>
                </a:extLst>
              </a:tr>
              <a:tr h="25880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Opinion of federal income tax</a:t>
                      </a:r>
                    </a:p>
                  </a:txBody>
                  <a:tcPr marL="87340" marR="87340" marT="43670" marB="436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High-income earners</a:t>
                      </a:r>
                    </a:p>
                  </a:txBody>
                  <a:tcPr marL="87340" marR="87340" marT="43670" marB="436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high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61223"/>
                  </a:ext>
                </a:extLst>
              </a:tr>
              <a:tr h="314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right/unsure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006121"/>
                  </a:ext>
                </a:extLst>
              </a:tr>
              <a:tr h="219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low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646947"/>
                  </a:ext>
                </a:extLst>
              </a:tr>
              <a:tr h="327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Middle-income earners</a:t>
                      </a:r>
                    </a:p>
                  </a:txBody>
                  <a:tcPr marL="87340" marR="87340" marT="43670" marB="436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high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54639"/>
                  </a:ext>
                </a:extLst>
              </a:tr>
              <a:tr h="2433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right/unsure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508454"/>
                  </a:ext>
                </a:extLst>
              </a:tr>
              <a:tr h="274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low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867017"/>
                  </a:ext>
                </a:extLst>
              </a:tr>
              <a:tr h="19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Low-income earners</a:t>
                      </a:r>
                    </a:p>
                  </a:txBody>
                  <a:tcPr marL="87340" marR="87340" marT="43670" marB="436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high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730393"/>
                  </a:ext>
                </a:extLst>
              </a:tr>
              <a:tr h="274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right/unsure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166956"/>
                  </a:ext>
                </a:extLst>
              </a:tr>
              <a:tr h="258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low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479" marR="2479" marT="24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965736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81EF6333-D290-CAB8-44DB-EA0128B64DE3}"/>
              </a:ext>
            </a:extLst>
          </p:cNvPr>
          <p:cNvSpPr/>
          <p:nvPr/>
        </p:nvSpPr>
        <p:spPr>
          <a:xfrm>
            <a:off x="10103183" y="2797094"/>
            <a:ext cx="469232" cy="2913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7AD674-F84A-6377-D795-47AEF73F58C5}"/>
              </a:ext>
            </a:extLst>
          </p:cNvPr>
          <p:cNvSpPr/>
          <p:nvPr/>
        </p:nvSpPr>
        <p:spPr>
          <a:xfrm>
            <a:off x="10103183" y="1767114"/>
            <a:ext cx="469232" cy="2913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66CDD44-1288-9E44-315B-FF77CDFF47D5}"/>
              </a:ext>
            </a:extLst>
          </p:cNvPr>
          <p:cNvSpPr/>
          <p:nvPr/>
        </p:nvSpPr>
        <p:spPr>
          <a:xfrm>
            <a:off x="11088915" y="1779807"/>
            <a:ext cx="469232" cy="2913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5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State Income Taxes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7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161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California’s Brand is as a “High Tax” 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625230"/>
            <a:ext cx="11839028" cy="539457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Most think low- and middle-income earners pay too much</a:t>
            </a:r>
          </a:p>
          <a:p>
            <a:pPr>
              <a:spcBef>
                <a:spcPts val="200"/>
              </a:spcBef>
            </a:pPr>
            <a:endParaRPr lang="en-US" dirty="0"/>
          </a:p>
          <a:p>
            <a:pPr>
              <a:spcBef>
                <a:spcPts val="200"/>
              </a:spcBef>
            </a:pP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8</a:t>
            </a:fld>
            <a:endParaRPr lang="en-US" dirty="0">
              <a:latin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20F0A2-189F-D39A-B8EF-793A3D001AEF}"/>
              </a:ext>
            </a:extLst>
          </p:cNvPr>
          <p:cNvSpPr txBox="1">
            <a:spLocks/>
          </p:cNvSpPr>
          <p:nvPr/>
        </p:nvSpPr>
        <p:spPr>
          <a:xfrm>
            <a:off x="124372" y="2738798"/>
            <a:ext cx="11534228" cy="1111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Reliably voting Democrats are the only ones who think mid-income earners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aren’t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overtaxed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Less uncertainty about low wage earners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bit more empathy for higher earners</a:t>
            </a:r>
            <a:endParaRPr lang="en-US" dirty="0"/>
          </a:p>
        </p:txBody>
      </p:sp>
      <p:graphicFrame>
        <p:nvGraphicFramePr>
          <p:cNvPr id="5" name="Chart 87">
            <a:extLst>
              <a:ext uri="{FF2B5EF4-FFF2-40B4-BE49-F238E27FC236}">
                <a16:creationId xmlns:a16="http://schemas.microsoft.com/office/drawing/2014/main" id="{7E9AC52A-898C-37C1-4CC1-23CBC7EB52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192215"/>
              </p:ext>
            </p:extLst>
          </p:nvPr>
        </p:nvGraphicFramePr>
        <p:xfrm>
          <a:off x="914401" y="1018725"/>
          <a:ext cx="9110200" cy="16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6944077-0EA3-40E5-5995-502A5A397C63}"/>
              </a:ext>
            </a:extLst>
          </p:cNvPr>
          <p:cNvSpPr txBox="1"/>
          <p:nvPr/>
        </p:nvSpPr>
        <p:spPr>
          <a:xfrm>
            <a:off x="9893158" y="1257041"/>
            <a:ext cx="851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0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000" b="1" i="0" u="none" strike="noStrike" kern="1200" cap="all" spc="12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Unsure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75BF3CB2-8CB9-6FB0-2D89-321BC353F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689211"/>
              </p:ext>
            </p:extLst>
          </p:nvPr>
        </p:nvGraphicFramePr>
        <p:xfrm>
          <a:off x="9964869" y="1496309"/>
          <a:ext cx="665955" cy="1358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955">
                  <a:extLst>
                    <a:ext uri="{9D8B030D-6E8A-4147-A177-3AD203B41FA5}">
                      <a16:colId xmlns:a16="http://schemas.microsoft.com/office/drawing/2014/main" val="1223745002"/>
                    </a:ext>
                  </a:extLst>
                </a:gridCol>
              </a:tblGrid>
              <a:tr h="452834">
                <a:tc>
                  <a:txBody>
                    <a:bodyPr/>
                    <a:lstStyle/>
                    <a:p>
                      <a:pPr algn="ctr" rtl="0">
                        <a:defRPr lang="en-US" sz="1200" b="1" i="0" u="none" strike="noStrike" kern="1200" baseline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3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88794" marR="88794" marT="48837" marB="4883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369621"/>
                  </a:ext>
                </a:extLst>
              </a:tr>
              <a:tr h="452834">
                <a:tc>
                  <a:txBody>
                    <a:bodyPr/>
                    <a:lstStyle/>
                    <a:p>
                      <a:pPr algn="ctr" rtl="0">
                        <a:defRPr lang="en-US" sz="1200" b="1" i="0" u="none" strike="noStrike" kern="1200" baseline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3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8794" marR="88794" marT="48837" marB="4883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37808"/>
                  </a:ext>
                </a:extLst>
              </a:tr>
              <a:tr h="452834">
                <a:tc>
                  <a:txBody>
                    <a:bodyPr/>
                    <a:lstStyle/>
                    <a:p>
                      <a:pPr algn="ctr" rtl="0">
                        <a:defRPr lang="en-US" sz="1200" b="1" i="0" u="none" strike="noStrike" kern="1200" baseline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3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88794" marR="88794" marT="48837" marB="4883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727835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7F63CD7-1847-8751-4ABE-1A39987DC3AF}"/>
              </a:ext>
            </a:extLst>
          </p:cNvPr>
          <p:cNvSpPr txBox="1">
            <a:spLocks/>
          </p:cNvSpPr>
          <p:nvPr/>
        </p:nvSpPr>
        <p:spPr>
          <a:xfrm>
            <a:off x="124135" y="3718713"/>
            <a:ext cx="5751286" cy="2714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1/3 think they pay a fair amount</a:t>
            </a:r>
          </a:p>
          <a:p>
            <a:pPr marL="342900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32% think their state taxes are too high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Nearly all Republicans in affluent neighborhoods feel that way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Though lower income Republicans mostly think high income earners are taxed correctly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Just a quarter of even the non-Republicans think California is too hard on its wealthy residents.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A53F058-FC5B-E2D3-BCC6-83147DEEB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486" y="3267365"/>
            <a:ext cx="6248942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55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5410199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AAPI residents overwhelmingly think California overtaxes middle-income earners</a:t>
            </a:r>
          </a:p>
          <a:p>
            <a:pPr lvl="1"/>
            <a:r>
              <a:rPr lang="en-US" dirty="0"/>
              <a:t>Same goes for low-income earners</a:t>
            </a:r>
          </a:p>
          <a:p>
            <a:pPr lvl="1"/>
            <a:r>
              <a:rPr lang="en-US" dirty="0"/>
              <a:t>Also tend to believe state taxes on the wealthy are lower than they should be</a:t>
            </a:r>
          </a:p>
          <a:p>
            <a:pPr lvl="0"/>
            <a:r>
              <a:rPr lang="en-US" dirty="0"/>
              <a:t>Latinos are more convinced low-income earners are paying their fair share</a:t>
            </a:r>
          </a:p>
          <a:p>
            <a:pPr lvl="0"/>
            <a:r>
              <a:rPr lang="en-US" dirty="0"/>
              <a:t>Views among African Americans mirror those of the general populace.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5B1AA1AD-DC4A-8775-F07A-C55C911266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513882"/>
              </p:ext>
            </p:extLst>
          </p:nvPr>
        </p:nvGraphicFramePr>
        <p:xfrm>
          <a:off x="5562600" y="685800"/>
          <a:ext cx="6175313" cy="2810695"/>
        </p:xfrm>
        <a:graphic>
          <a:graphicData uri="http://schemas.openxmlformats.org/drawingml/2006/table">
            <a:tbl>
              <a:tblPr/>
              <a:tblGrid>
                <a:gridCol w="1839995">
                  <a:extLst>
                    <a:ext uri="{9D8B030D-6E8A-4147-A177-3AD203B41FA5}">
                      <a16:colId xmlns:a16="http://schemas.microsoft.com/office/drawing/2014/main" val="1344413903"/>
                    </a:ext>
                  </a:extLst>
                </a:gridCol>
                <a:gridCol w="1009031">
                  <a:extLst>
                    <a:ext uri="{9D8B030D-6E8A-4147-A177-3AD203B41FA5}">
                      <a16:colId xmlns:a16="http://schemas.microsoft.com/office/drawing/2014/main" val="1650464422"/>
                    </a:ext>
                  </a:extLst>
                </a:gridCol>
                <a:gridCol w="924775">
                  <a:extLst>
                    <a:ext uri="{9D8B030D-6E8A-4147-A177-3AD203B41FA5}">
                      <a16:colId xmlns:a16="http://schemas.microsoft.com/office/drawing/2014/main" val="2394281574"/>
                    </a:ext>
                  </a:extLst>
                </a:gridCol>
                <a:gridCol w="537790">
                  <a:extLst>
                    <a:ext uri="{9D8B030D-6E8A-4147-A177-3AD203B41FA5}">
                      <a16:colId xmlns:a16="http://schemas.microsoft.com/office/drawing/2014/main" val="3706432002"/>
                    </a:ext>
                  </a:extLst>
                </a:gridCol>
                <a:gridCol w="500703">
                  <a:extLst>
                    <a:ext uri="{9D8B030D-6E8A-4147-A177-3AD203B41FA5}">
                      <a16:colId xmlns:a16="http://schemas.microsoft.com/office/drawing/2014/main" val="2635003551"/>
                    </a:ext>
                  </a:extLst>
                </a:gridCol>
                <a:gridCol w="500703">
                  <a:extLst>
                    <a:ext uri="{9D8B030D-6E8A-4147-A177-3AD203B41FA5}">
                      <a16:colId xmlns:a16="http://schemas.microsoft.com/office/drawing/2014/main" val="1334802497"/>
                    </a:ext>
                  </a:extLst>
                </a:gridCol>
                <a:gridCol w="491427">
                  <a:extLst>
                    <a:ext uri="{9D8B030D-6E8A-4147-A177-3AD203B41FA5}">
                      <a16:colId xmlns:a16="http://schemas.microsoft.com/office/drawing/2014/main" val="851519745"/>
                    </a:ext>
                  </a:extLst>
                </a:gridCol>
                <a:gridCol w="370889">
                  <a:extLst>
                    <a:ext uri="{9D8B030D-6E8A-4147-A177-3AD203B41FA5}">
                      <a16:colId xmlns:a16="http://schemas.microsoft.com/office/drawing/2014/main" val="3658617711"/>
                    </a:ext>
                  </a:extLst>
                </a:gridCol>
              </a:tblGrid>
              <a:tr h="2920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6" marR="85856" marT="42928" marB="42928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2606" marR="2606" marT="260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03467"/>
                  </a:ext>
                </a:extLst>
              </a:tr>
              <a:tr h="27485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Opinion of state income tax</a:t>
                      </a:r>
                    </a:p>
                  </a:txBody>
                  <a:tcPr marL="85856" marR="85856" marT="42928" marB="4292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High-income earners</a:t>
                      </a:r>
                    </a:p>
                  </a:txBody>
                  <a:tcPr marL="85856" marR="85856" marT="42928" marB="4292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high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61223"/>
                  </a:ext>
                </a:extLst>
              </a:tr>
              <a:tr h="333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right/unsure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006121"/>
                  </a:ext>
                </a:extLst>
              </a:tr>
              <a:tr h="233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low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646947"/>
                  </a:ext>
                </a:extLst>
              </a:tr>
              <a:tr h="347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Middle-income earners</a:t>
                      </a:r>
                    </a:p>
                  </a:txBody>
                  <a:tcPr marL="85856" marR="85856" marT="42928" marB="4292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high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54639"/>
                  </a:ext>
                </a:extLst>
              </a:tr>
              <a:tr h="258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right/unsure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508454"/>
                  </a:ext>
                </a:extLst>
              </a:tr>
              <a:tr h="292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low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867017"/>
                  </a:ext>
                </a:extLst>
              </a:tr>
              <a:tr h="211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Low-income earners</a:t>
                      </a:r>
                    </a:p>
                  </a:txBody>
                  <a:tcPr marL="85856" marR="85856" marT="42928" marB="4292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high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730393"/>
                  </a:ext>
                </a:extLst>
              </a:tr>
              <a:tr h="292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right/unsure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166956"/>
                  </a:ext>
                </a:extLst>
              </a:tr>
              <a:tr h="274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 low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2606" marR="2606" marT="260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965736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4C54C398-D7C1-67E6-586C-1579F096DA83}"/>
              </a:ext>
            </a:extLst>
          </p:cNvPr>
          <p:cNvSpPr/>
          <p:nvPr/>
        </p:nvSpPr>
        <p:spPr>
          <a:xfrm>
            <a:off x="10882086" y="1853767"/>
            <a:ext cx="469232" cy="2913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EAA6654-DBCE-64F6-8328-C0A480FEB5C2}"/>
              </a:ext>
            </a:extLst>
          </p:cNvPr>
          <p:cNvSpPr/>
          <p:nvPr/>
        </p:nvSpPr>
        <p:spPr>
          <a:xfrm>
            <a:off x="10882086" y="1562411"/>
            <a:ext cx="469232" cy="2913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BF7F35-BFE6-698F-F580-4A4A1B3AE179}"/>
              </a:ext>
            </a:extLst>
          </p:cNvPr>
          <p:cNvSpPr/>
          <p:nvPr/>
        </p:nvSpPr>
        <p:spPr>
          <a:xfrm>
            <a:off x="9891486" y="2927931"/>
            <a:ext cx="469232" cy="2913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06195E7-7E50-57B4-CE04-C3C6A7345572}"/>
              </a:ext>
            </a:extLst>
          </p:cNvPr>
          <p:cNvSpPr/>
          <p:nvPr/>
        </p:nvSpPr>
        <p:spPr>
          <a:xfrm>
            <a:off x="10882086" y="2696753"/>
            <a:ext cx="469232" cy="2913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82323</TotalTime>
  <Words>2244</Words>
  <Application>Microsoft Office PowerPoint</Application>
  <PresentationFormat>Widescreen</PresentationFormat>
  <Paragraphs>468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Custom Design</vt:lpstr>
      <vt:lpstr>1_Custom Design</vt:lpstr>
      <vt:lpstr>PowerPoint Presentation</vt:lpstr>
      <vt:lpstr>San Diego County Issues Barometer  April 2023</vt:lpstr>
      <vt:lpstr>Summary</vt:lpstr>
      <vt:lpstr>Federal Income Taxes</vt:lpstr>
      <vt:lpstr>Too Much? Depends on who We’re Talking About</vt:lpstr>
      <vt:lpstr>A Closer Look at Our Ethnic Communities</vt:lpstr>
      <vt:lpstr>State Income Taxes</vt:lpstr>
      <vt:lpstr>California’s Brand is as a “High Tax” State</vt:lpstr>
      <vt:lpstr>A Closer Look at Our Ethnic Communities</vt:lpstr>
      <vt:lpstr>Property Taxes</vt:lpstr>
      <vt:lpstr>61% Think Property Taxes are Too High</vt:lpstr>
      <vt:lpstr>A Closer Look at Our Ethnic Communities</vt:lpstr>
      <vt:lpstr>What’s the Best Way to  Promote Economic Growth?</vt:lpstr>
      <vt:lpstr>San Diegans are Sharply Divided</vt:lpstr>
      <vt:lpstr>A Closer Look at Our Ethnic Communities</vt:lpstr>
      <vt:lpstr>Should California Impose a Net Worth Tax on Uber-Wealthy Households?</vt:lpstr>
      <vt:lpstr>Residents Flirt with Support</vt:lpstr>
      <vt:lpstr>More Support for Higher Taxes among Young Women and Southsiders</vt:lpstr>
      <vt:lpstr>A Closer Look at Our Ethnic Communities</vt:lpstr>
      <vt:lpstr>Thank You!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Nienstedt</dc:creator>
  <cp:lastModifiedBy>John Nienstedt</cp:lastModifiedBy>
  <cp:revision>1047</cp:revision>
  <dcterms:created xsi:type="dcterms:W3CDTF">2021-01-07T20:53:58Z</dcterms:created>
  <dcterms:modified xsi:type="dcterms:W3CDTF">2023-04-17T05:56:56Z</dcterms:modified>
</cp:coreProperties>
</file>