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65" r:id="rId3"/>
  </p:sldMasterIdLst>
  <p:notesMasterIdLst>
    <p:notesMasterId r:id="rId25"/>
  </p:notesMasterIdLst>
  <p:handoutMasterIdLst>
    <p:handoutMasterId r:id="rId26"/>
  </p:handoutMasterIdLst>
  <p:sldIdLst>
    <p:sldId id="2401" r:id="rId4"/>
    <p:sldId id="2402" r:id="rId5"/>
    <p:sldId id="859" r:id="rId6"/>
    <p:sldId id="2407" r:id="rId7"/>
    <p:sldId id="2408" r:id="rId8"/>
    <p:sldId id="2409" r:id="rId9"/>
    <p:sldId id="2410" r:id="rId10"/>
    <p:sldId id="2423" r:id="rId11"/>
    <p:sldId id="2412" r:id="rId12"/>
    <p:sldId id="2413" r:id="rId13"/>
    <p:sldId id="2414" r:id="rId14"/>
    <p:sldId id="2415" r:id="rId15"/>
    <p:sldId id="2416" r:id="rId16"/>
    <p:sldId id="2424" r:id="rId17"/>
    <p:sldId id="2418" r:id="rId18"/>
    <p:sldId id="2419" r:id="rId19"/>
    <p:sldId id="2425" r:id="rId20"/>
    <p:sldId id="2426" r:id="rId21"/>
    <p:sldId id="2421" r:id="rId22"/>
    <p:sldId id="1351" r:id="rId23"/>
    <p:sldId id="2403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9DA3010-4C67-4BBC-B6B1-6184213A0B4C}">
          <p14:sldIdLst>
            <p14:sldId id="2401"/>
            <p14:sldId id="2402"/>
            <p14:sldId id="859"/>
            <p14:sldId id="2407"/>
            <p14:sldId id="2408"/>
            <p14:sldId id="2409"/>
            <p14:sldId id="2410"/>
            <p14:sldId id="2423"/>
            <p14:sldId id="2412"/>
            <p14:sldId id="2413"/>
            <p14:sldId id="2414"/>
            <p14:sldId id="2415"/>
            <p14:sldId id="2416"/>
            <p14:sldId id="2424"/>
            <p14:sldId id="2418"/>
            <p14:sldId id="2419"/>
            <p14:sldId id="2425"/>
            <p14:sldId id="2426"/>
            <p14:sldId id="2421"/>
            <p14:sldId id="1351"/>
            <p14:sldId id="2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B33C8-B03B-6911-4149-45E04BEEDE49}" name="John Nienstedt" initials="JN" userId="S::john@cerc.net::b8ca1f4f-1c4e-41d4-911f-e8167020b2e2" providerId="AD"/>
  <p188:author id="{880DD8F7-83F9-8F4A-6BE9-39A1D508F286}" name="James Iwu" initials="JI" userId="S::james@cerc.net::f1aeb2a2-2a95-4255-beb8-8c03c11b3c6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Iwu" initials="JI" lastIdx="113" clrIdx="0"/>
  <p:cmAuthor id="7" name="Rachel Ward" initials="RW" lastIdx="19" clrIdx="7">
    <p:extLst>
      <p:ext uri="{19B8F6BF-5375-455C-9EA6-DF929625EA0E}">
        <p15:presenceInfo xmlns:p15="http://schemas.microsoft.com/office/powerpoint/2012/main" userId="6418d0602466b2a2" providerId="Windows Live"/>
      </p:ext>
    </p:extLst>
  </p:cmAuthor>
  <p:cmAuthor id="1" name="John Nienstedt" initials="JN" lastIdx="167" clrIdx="1"/>
  <p:cmAuthor id="8" name="Simone Aldern" initials="SA" lastIdx="96" clrIdx="8">
    <p:extLst>
      <p:ext uri="{19B8F6BF-5375-455C-9EA6-DF929625EA0E}">
        <p15:presenceInfo xmlns:p15="http://schemas.microsoft.com/office/powerpoint/2012/main" userId="S::simone@cerc.net::ec2d880d-96bd-461f-8813-7c02a9f1da84" providerId="AD"/>
      </p:ext>
    </p:extLst>
  </p:cmAuthor>
  <p:cmAuthor id="2" name="Jenny Holland" initials="JLH" lastIdx="9" clrIdx="2"/>
  <p:cmAuthor id="9" name="Sebastian Bonilla" initials="SB" lastIdx="11" clrIdx="9">
    <p:extLst>
      <p:ext uri="{19B8F6BF-5375-455C-9EA6-DF929625EA0E}">
        <p15:presenceInfo xmlns:p15="http://schemas.microsoft.com/office/powerpoint/2012/main" userId="S::sebastian@cerc.net::3f390d5e-d57e-4e56-b18f-db8dba7e2656" providerId="AD"/>
      </p:ext>
    </p:extLst>
  </p:cmAuthor>
  <p:cmAuthor id="3" name="John" initials="J" lastIdx="12" clrIdx="3">
    <p:extLst>
      <p:ext uri="{19B8F6BF-5375-455C-9EA6-DF929625EA0E}">
        <p15:presenceInfo xmlns:p15="http://schemas.microsoft.com/office/powerpoint/2012/main" userId="John" providerId="None"/>
      </p:ext>
    </p:extLst>
  </p:cmAuthor>
  <p:cmAuthor id="4" name="Jenny Holland" initials="JH" lastIdx="66" clrIdx="4">
    <p:extLst>
      <p:ext uri="{19B8F6BF-5375-455C-9EA6-DF929625EA0E}">
        <p15:presenceInfo xmlns:p15="http://schemas.microsoft.com/office/powerpoint/2012/main" userId="S-1-5-21-3978573732-3987519342-3358210549-6107" providerId="AD"/>
      </p:ext>
    </p:extLst>
  </p:cmAuthor>
  <p:cmAuthor id="5" name="john nienstedt" initials="jn" lastIdx="61" clrIdx="5">
    <p:extLst>
      <p:ext uri="{19B8F6BF-5375-455C-9EA6-DF929625EA0E}">
        <p15:presenceInfo xmlns:p15="http://schemas.microsoft.com/office/powerpoint/2012/main" userId="ab4197b8c6b9eacd" providerId="Windows Live"/>
      </p:ext>
    </p:extLst>
  </p:cmAuthor>
  <p:cmAuthor id="6" name="Jenny Holland" initials="JH [2]" lastIdx="13" clrIdx="6">
    <p:extLst>
      <p:ext uri="{19B8F6BF-5375-455C-9EA6-DF929625EA0E}">
        <p15:presenceInfo xmlns:p15="http://schemas.microsoft.com/office/powerpoint/2012/main" userId="S::jenny@cerc.net::a1d6b070-ec9d-4072-aa7a-e9f027ecdb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2B0"/>
    <a:srgbClr val="FFFFAF"/>
    <a:srgbClr val="E7FDB1"/>
    <a:srgbClr val="FFFF00"/>
    <a:srgbClr val="FFFFB7"/>
    <a:srgbClr val="FFFF8F"/>
    <a:srgbClr val="B9F1A5"/>
    <a:srgbClr val="FFFFC9"/>
    <a:srgbClr val="EBF9CB"/>
    <a:srgbClr val="D8F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7356" autoAdjust="0"/>
  </p:normalViewPr>
  <p:slideViewPr>
    <p:cSldViewPr>
      <p:cViewPr varScale="1">
        <p:scale>
          <a:sx n="129" d="100"/>
          <a:sy n="129" d="100"/>
        </p:scale>
        <p:origin x="138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-3370"/>
    </p:cViewPr>
  </p:sorterViewPr>
  <p:notesViewPr>
    <p:cSldViewPr>
      <p:cViewPr varScale="1">
        <p:scale>
          <a:sx n="73" d="100"/>
          <a:sy n="73" d="100"/>
        </p:scale>
        <p:origin x="28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C210DE-E673-85DF-5F31-1129F07935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ECEDB-CA60-110A-939F-D4719E25CF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589B-0B19-499F-9C35-AE724D801F3A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E63F8-9ABF-C2A1-6C56-5733D3679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E2D17A-5D50-6260-044A-71400D670A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D66D-285E-40B2-BCAA-EFF1CA32B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271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4EAF1EB-3A62-4A6A-8107-B6748BE01DFC}" type="datetimeFigureOut">
              <a:rPr lang="en-US" smtClean="0"/>
              <a:pPr/>
              <a:t>5/24/2023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DDB281A-F063-4571-949C-B79E14D0A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563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334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DB281A-F063-4571-949C-B79E14D0AB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65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B281A-F063-4571-949C-B79E14D0AB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631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363" y="4630270"/>
            <a:ext cx="12192000" cy="6275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50" name="Picture 2" descr="C:\Users\neil\Desktop\Logos\CERC Logo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4703220"/>
            <a:ext cx="3605309" cy="48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 userDrawn="1"/>
        </p:nvSpPr>
        <p:spPr>
          <a:xfrm>
            <a:off x="-2363" y="4572000"/>
            <a:ext cx="12192000" cy="582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92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979B6F-FADE-4E14-B692-1CD5D80A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D0DD7-F939-413C-8B2E-0D721B3CB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A788-254B-4FF0-836D-F4FDFE9E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08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C63-E432-4BEE-A455-E6784364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0D83-CCA6-4170-8BE8-AD421F3C4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D8B9-5207-4F16-B76E-C206CFFE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BDEDE-A578-491E-B8A9-78CE0FEC6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4460B-28AD-4CE9-BED2-34B0B2DF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3D531-EA9E-4F90-9128-CD25B740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B9B8-C03E-461A-A6F6-947E4FB35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EB64A1-9E99-4E47-B73A-BFFF0C499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2BA30-3963-4046-BC27-B10D50E56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12587-D101-4A3E-B36B-AAB500BF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B8CC-F5E5-43B3-BDF8-C17D2CFF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10904-3C9F-423E-9771-F27E426F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66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82A6C-3F5E-4D58-891C-D914CB386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D61DAC-49A7-49A5-83FC-C81E6027B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3C729-10C9-4C1B-8125-526796CC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95542F-4D35-457F-85FD-6126E3E57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E552-7EC1-489D-AAD9-331E2114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432540-491C-4BD4-93F1-D57BBCC39A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D7EFF2-7E33-42AC-B864-DE029CEA6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4D7A2-2DAC-401E-BB6F-6386C6688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7EB0-9F4F-4FFB-8D5B-348E99DC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FBF12-34A4-4DE4-83B7-523CE4F0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57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9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55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199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64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1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 flipV="1">
            <a:off x="0" y="6577295"/>
            <a:ext cx="12192000" cy="28070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3" y="152400"/>
            <a:ext cx="11975797" cy="533400"/>
          </a:xfrm>
        </p:spPr>
        <p:txBody>
          <a:bodyPr>
            <a:normAutofit/>
          </a:bodyPr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603" y="685800"/>
            <a:ext cx="11975797" cy="5562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14515" y="6517003"/>
            <a:ext cx="12206515" cy="6246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5" name="Picture 2" descr="C:\Users\neil\Desktop\Logos\CERC Logo.png">
            <a:extLst>
              <a:ext uri="{FF2B5EF4-FFF2-40B4-BE49-F238E27FC236}">
                <a16:creationId xmlns:a16="http://schemas.microsoft.com/office/drawing/2014/main" id="{CA256986-9AF4-1BC3-0903-09D9ACF2DE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599632"/>
            <a:ext cx="1524000" cy="23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778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09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07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22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325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902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55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27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9B213B-75F3-0B3B-1970-60871550C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6047966"/>
            <a:ext cx="2444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76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8407A-9ACC-44C0-B07B-95AD70C64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B3F9E-67F6-4099-B2E6-AFD8C7CC4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9A563-BAA1-444F-A429-BB1A4784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D9204-1C48-459C-93E8-227E6B4C7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0EA0B-3F99-472A-93A6-D13E368DF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2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CD877-3C02-412F-91B2-DE6886403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85FE1-C96D-4079-9361-233D1E8D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0F45-9063-49BD-99EA-CB8C7BC6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6A8F-9406-49E1-8950-866D4E7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CE0A-F368-4417-B81E-145AE28A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075D-4816-401A-A294-C02C81A4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742F8-E4F1-4B24-8D96-848B78223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48EB1-A9B4-42EF-BCB9-4D2EF218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8DE4A-4881-4A5E-84B5-9880099B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5BA7-3437-4B3B-A1AE-18083995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4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6C601-7B6C-4F9A-9AD0-F164F054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A3B8-8B45-42E0-9E2E-BA71B0E9F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7228B-60B4-4B04-96F5-87DB09682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E680E-4727-487A-BC9B-4CF086BE8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F9A52-5230-4199-B898-B8279D6F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802F67-DD6D-4D6D-8B20-B3C0347D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BD3F-0AC1-46D5-8C0B-BCADF5DD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E5F6B-A2DB-48FC-8270-A2E48EC1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F6C3E-6EAC-4D37-ABC6-131C88649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05479D-50DA-4E83-9DD5-19035DCF1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A1A0-28AF-4A1C-AFC2-998E8FD0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A097C-197C-4AAD-A379-8FAEA7AE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186FBF-CCD4-4E8F-946D-BDADC4E00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5DCB5-FB96-49DF-A499-B4994315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61CC1-0A95-428E-BD20-F2D04F18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5991E8-BFF8-4C84-8581-526D9432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BC3D8-5678-49F3-8C36-30078A8F2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210AE-A5B5-4169-A511-1CDC19E1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0B1D-3670-46A7-8D71-B4F0BDB70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8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E73C5-28AA-4A38-A020-BA2DBD22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BDB13-D2E7-4740-A743-4013E09F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883C-80EF-406F-826B-9DA06DEE0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22A0-DFD6-4E8E-9DCD-BD6545D8F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B0D19-3BB5-4D7C-8C1E-9978A703D8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30B1D-3670-46A7-8D71-B4F0BDB70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285602A-04E9-4056-BEF7-4A72165C29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x5sandiego.com/news/local-news/local-organization-fights-back-against-city-of-san-diego-housing-plan-with-lawsuit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198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Preferred Approach for Addressing Housing Affordability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10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0484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401262B9-2709-9571-F57C-20610DF6B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08" y="762000"/>
            <a:ext cx="2964292" cy="46768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Residents Divide Between Three Approaches…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267F-9520-4BFD-8A8D-A4AA0FDFF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72" y="595494"/>
            <a:ext cx="9248228" cy="572910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…but half back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building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more single-family (SF) homes or apartment/rental units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One-quarter prefer stricter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rent control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Few think </a:t>
            </a: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reducing short-term rentals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 best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Political party is a key preference driver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Republicans lean toward SF homes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 do Democrats, but they also like rental housing and rent control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 homes are embraced across age groups…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…except among seniors who prefer building more rental housing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…and 18 to 24 year-olds who are bigger fans of rent control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Rent control is more favored by ethnic communities than Whites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Rent control is most popular with those who see affordability as critical to SD’s future</a:t>
            </a:r>
          </a:p>
          <a:p>
            <a:pPr lvl="1">
              <a:spcBef>
                <a:spcPts val="200"/>
              </a:spcBef>
            </a:pPr>
            <a:r>
              <a:rPr lang="en-US" b="1" dirty="0"/>
              <a:t>Support for rent control will grow if affordability worsens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They also far more often want </a:t>
            </a:r>
            <a:r>
              <a:rPr lang="en-US" i="1" dirty="0"/>
              <a:t>all</a:t>
            </a:r>
            <a:r>
              <a:rPr lang="en-US" dirty="0"/>
              <a:t> approaches pursued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Support for building rentals hinges on views of residential growth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Those who have no issue with it gravitate toward rental housing as the solution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11</a:t>
            </a:fld>
            <a:endParaRPr lang="en-US" dirty="0">
              <a:latin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ACBF5C3F-C594-3FFE-6A62-20B00A908CDA}"/>
              </a:ext>
            </a:extLst>
          </p:cNvPr>
          <p:cNvSpPr/>
          <p:nvPr/>
        </p:nvSpPr>
        <p:spPr>
          <a:xfrm rot="9160011">
            <a:off x="11381328" y="1107759"/>
            <a:ext cx="463024" cy="309936"/>
          </a:xfrm>
          <a:prstGeom prst="right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DB3CAE6E-455D-19CB-5835-8EB906EB4A08}"/>
              </a:ext>
            </a:extLst>
          </p:cNvPr>
          <p:cNvSpPr/>
          <p:nvPr/>
        </p:nvSpPr>
        <p:spPr>
          <a:xfrm rot="13371159">
            <a:off x="11168806" y="2743065"/>
            <a:ext cx="463024" cy="309936"/>
          </a:xfrm>
          <a:prstGeom prst="right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5AD881E-8BA7-0962-2EE1-D6233BAB91D7}"/>
              </a:ext>
            </a:extLst>
          </p:cNvPr>
          <p:cNvSpPr/>
          <p:nvPr/>
        </p:nvSpPr>
        <p:spPr>
          <a:xfrm rot="9160011">
            <a:off x="11341241" y="1762202"/>
            <a:ext cx="463024" cy="309936"/>
          </a:xfrm>
          <a:prstGeom prst="right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AB662B6-0B77-B0D2-5940-FCD654C803CF}"/>
              </a:ext>
            </a:extLst>
          </p:cNvPr>
          <p:cNvSpPr txBox="1">
            <a:spLocks/>
          </p:cNvSpPr>
          <p:nvPr/>
        </p:nvSpPr>
        <p:spPr>
          <a:xfrm>
            <a:off x="156442" y="5867400"/>
            <a:ext cx="11733217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Those who think more residential growth is a problem greatly prefer SF homes or even rent control.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1770CD32-E4F3-48FC-6E92-4EA91F801D75}"/>
              </a:ext>
            </a:extLst>
          </p:cNvPr>
          <p:cNvSpPr/>
          <p:nvPr/>
        </p:nvSpPr>
        <p:spPr>
          <a:xfrm rot="12568513">
            <a:off x="10785276" y="3396222"/>
            <a:ext cx="324719" cy="207649"/>
          </a:xfrm>
          <a:prstGeom prst="rightArrow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2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53339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AAPI folks are bigger fans of building more single-family homes </a:t>
            </a:r>
          </a:p>
          <a:p>
            <a:pPr lvl="1"/>
            <a:r>
              <a:rPr lang="en-US" dirty="0"/>
              <a:t>Less excited about building more apartments and rental housing</a:t>
            </a:r>
          </a:p>
          <a:p>
            <a:pPr lvl="0"/>
            <a:r>
              <a:rPr lang="en-US" dirty="0"/>
              <a:t>Latinos are partial to implementing stricter rent control and building apartments</a:t>
            </a:r>
          </a:p>
          <a:p>
            <a:pPr lvl="1"/>
            <a:r>
              <a:rPr lang="en-US" dirty="0"/>
              <a:t>But not more single-family homes or fewer short-term rentals</a:t>
            </a:r>
          </a:p>
          <a:p>
            <a:pPr lvl="0"/>
            <a:r>
              <a:rPr lang="en-US" dirty="0"/>
              <a:t>Preferences among African Americans mirror those of the wider populace.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6" name="Picture 5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AD6B4E64-1948-D2D1-91A4-99B461B54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399" y="627557"/>
            <a:ext cx="6619627" cy="1658443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B85E30C8-9A00-C7BB-FC96-E0C868D64381}"/>
              </a:ext>
            </a:extLst>
          </p:cNvPr>
          <p:cNvSpPr/>
          <p:nvPr/>
        </p:nvSpPr>
        <p:spPr>
          <a:xfrm>
            <a:off x="11125200" y="835686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12C6D2B-33EA-B6F1-908B-12DE87F87ABA}"/>
              </a:ext>
            </a:extLst>
          </p:cNvPr>
          <p:cNvSpPr/>
          <p:nvPr/>
        </p:nvSpPr>
        <p:spPr>
          <a:xfrm>
            <a:off x="11128917" y="1263262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A1A3889-738C-9125-BCDE-A4E277C81580}"/>
              </a:ext>
            </a:extLst>
          </p:cNvPr>
          <p:cNvSpPr/>
          <p:nvPr/>
        </p:nvSpPr>
        <p:spPr>
          <a:xfrm>
            <a:off x="10021230" y="1060884"/>
            <a:ext cx="496302" cy="2000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308DB9-B30D-2932-61DA-B65712ABE358}"/>
              </a:ext>
            </a:extLst>
          </p:cNvPr>
          <p:cNvSpPr/>
          <p:nvPr/>
        </p:nvSpPr>
        <p:spPr>
          <a:xfrm>
            <a:off x="10021230" y="1258721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2471965-2160-0E80-B21C-6A03C8A48313}"/>
              </a:ext>
            </a:extLst>
          </p:cNvPr>
          <p:cNvSpPr/>
          <p:nvPr/>
        </p:nvSpPr>
        <p:spPr>
          <a:xfrm>
            <a:off x="10004577" y="829641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D3EA60A-7E26-6364-C503-902BAAC852D0}"/>
              </a:ext>
            </a:extLst>
          </p:cNvPr>
          <p:cNvSpPr/>
          <p:nvPr/>
        </p:nvSpPr>
        <p:spPr>
          <a:xfrm>
            <a:off x="10023089" y="1479174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Funding Subsidized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Low-Income Housing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13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5313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Raising Taxes is Unpopular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14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09600"/>
            <a:ext cx="11892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4-in-10 like the prospect of raising property taxes to fund low-income housing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a majority – 54% – are opposed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opponents are far more steadfast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Unsurprising given CA’s already-high tax burden and the current economic environment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picture containing text, screenshot, font, colorfulness&#10;&#10;Description automatically generated">
            <a:extLst>
              <a:ext uri="{FF2B5EF4-FFF2-40B4-BE49-F238E27FC236}">
                <a16:creationId xmlns:a16="http://schemas.microsoft.com/office/drawing/2014/main" id="{821B5AE2-14D9-F158-7595-DFD5417EB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341" y="1965402"/>
            <a:ext cx="9116319" cy="1219201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937E0C-EBE6-053E-C457-530E93A5255B}"/>
              </a:ext>
            </a:extLst>
          </p:cNvPr>
          <p:cNvSpPr txBox="1">
            <a:spLocks/>
          </p:cNvSpPr>
          <p:nvPr/>
        </p:nvSpPr>
        <p:spPr>
          <a:xfrm>
            <a:off x="146644" y="3198539"/>
            <a:ext cx="5599519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Positions are largely driven by partisanship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Republicans are overwhelmingly opposed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Non-partisans, minor party members, and non-registrants also resistant 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Democrats in south central communities are keen on the idea</a:t>
            </a:r>
          </a:p>
          <a:p>
            <a:pPr lvl="2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Here </a:t>
            </a:r>
            <a:r>
              <a:rPr lang="en-US" dirty="0"/>
              <a:t>housing costs pair with partisanship to create a pro-tax pocket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Democrats elsewhere are divided.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C27531-FEFB-B61E-0671-C846341014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963" y="3290538"/>
            <a:ext cx="6325115" cy="3070306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33BDBEAB-AE1A-D9E4-220E-73234D911A7E}"/>
              </a:ext>
            </a:extLst>
          </p:cNvPr>
          <p:cNvSpPr/>
          <p:nvPr/>
        </p:nvSpPr>
        <p:spPr>
          <a:xfrm>
            <a:off x="9547302" y="3991914"/>
            <a:ext cx="762000" cy="188942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AB67EA2-2D86-037C-E516-B446CD99EA63}"/>
              </a:ext>
            </a:extLst>
          </p:cNvPr>
          <p:cNvSpPr/>
          <p:nvPr/>
        </p:nvSpPr>
        <p:spPr>
          <a:xfrm>
            <a:off x="6100555" y="3557591"/>
            <a:ext cx="762000" cy="162401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BD5AD5C-8069-8402-ACEF-66889B16460D}"/>
              </a:ext>
            </a:extLst>
          </p:cNvPr>
          <p:cNvSpPr/>
          <p:nvPr/>
        </p:nvSpPr>
        <p:spPr>
          <a:xfrm>
            <a:off x="8393770" y="4689350"/>
            <a:ext cx="762000" cy="119199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4D056CA-739F-3C0D-A5F2-D8BE5FB19434}"/>
              </a:ext>
            </a:extLst>
          </p:cNvPr>
          <p:cNvCxnSpPr>
            <a:cxnSpLocks/>
          </p:cNvCxnSpPr>
          <p:nvPr/>
        </p:nvCxnSpPr>
        <p:spPr>
          <a:xfrm>
            <a:off x="7848600" y="3962400"/>
            <a:ext cx="0" cy="1409033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2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6" grpId="0" uiExpand="1" build="allAtOnce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576010"/>
            <a:ext cx="5181601" cy="32339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are more strongly supportive of raising taxes to build more low-income housing</a:t>
            </a:r>
          </a:p>
          <a:p>
            <a:pPr lvl="0"/>
            <a:r>
              <a:rPr lang="en-US" dirty="0"/>
              <a:t>There’s more support than opposition within the AAPI and African American communities.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7" name="Picture 6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B7555512-7FA9-E50F-594D-425C496D4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817" y="651174"/>
            <a:ext cx="6558174" cy="1863426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B4457F4-7622-9075-E86A-5ABA2DA2EECA}"/>
              </a:ext>
            </a:extLst>
          </p:cNvPr>
          <p:cNvSpPr/>
          <p:nvPr/>
        </p:nvSpPr>
        <p:spPr>
          <a:xfrm>
            <a:off x="9525000" y="2193005"/>
            <a:ext cx="496302" cy="220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963B0E-05A6-6701-06F0-3A1C2986D61C}"/>
              </a:ext>
            </a:extLst>
          </p:cNvPr>
          <p:cNvSpPr/>
          <p:nvPr/>
        </p:nvSpPr>
        <p:spPr>
          <a:xfrm>
            <a:off x="10173630" y="1860727"/>
            <a:ext cx="1219200" cy="5672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0" y="2438401"/>
            <a:ext cx="8001000" cy="1362075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Residential Development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Near Mass Transit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16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263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Residents are Largely Supportive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17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09600"/>
            <a:ext cx="11892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whopping 73% like this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tax-free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idea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1-in-5 are opposed</a:t>
            </a:r>
          </a:p>
        </p:txBody>
      </p:sp>
      <p:pic>
        <p:nvPicPr>
          <p:cNvPr id="4" name="Picture 3" descr="A picture containing text, screenshot, font, colorfulness&#10;&#10;Description automatically generated">
            <a:extLst>
              <a:ext uri="{FF2B5EF4-FFF2-40B4-BE49-F238E27FC236}">
                <a16:creationId xmlns:a16="http://schemas.microsoft.com/office/drawing/2014/main" id="{204A80DD-2B20-D455-5E13-7F42071E3B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89" y="1524000"/>
            <a:ext cx="9554624" cy="12811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BD5D-BD94-1877-17F6-A0CF8BDBAF7C}"/>
              </a:ext>
            </a:extLst>
          </p:cNvPr>
          <p:cNvSpPr txBox="1">
            <a:spLocks/>
          </p:cNvSpPr>
          <p:nvPr/>
        </p:nvSpPr>
        <p:spPr>
          <a:xfrm>
            <a:off x="152219" y="2895600"/>
            <a:ext cx="11892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We can expect pushback from residents near where the development would occur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See: </a:t>
            </a:r>
            <a:r>
              <a:rPr lang="en-US" i="1" dirty="0">
                <a:hlinkClick r:id="rId3"/>
              </a:rPr>
              <a:t>Local organization fights back against City of San Diego housing plan with lawsuit</a:t>
            </a:r>
            <a:endParaRPr lang="en-US" i="1" dirty="0"/>
          </a:p>
          <a:p>
            <a:pPr lvl="1">
              <a:spcBef>
                <a:spcPts val="200"/>
              </a:spcBef>
            </a:pPr>
            <a:r>
              <a:rPr lang="en-US" dirty="0"/>
              <a:t>Thwarting the hyper-local NIMBY mentality isn’t easy.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3" grpId="0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Nearly All Types of San Diegans Favor the Proposal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18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09600"/>
            <a:ext cx="7397157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therefore dub thee “smart growth”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Residents &lt; 28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this plan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Those aged 28-to-39 also on board</a:t>
            </a:r>
          </a:p>
          <a:p>
            <a:pPr>
              <a:spcBef>
                <a:spcPts val="200"/>
              </a:spcBef>
            </a:pPr>
            <a:r>
              <a:rPr lang="en-US" dirty="0"/>
              <a:t>Older adults are supportive, but take a wait-and-see stance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Folks wanting more apartments and rental housing are also fans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GOP women are </a:t>
            </a:r>
            <a:r>
              <a:rPr lang="en-US" dirty="0"/>
              <a:t>only decidedly opposed group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Pushback to infill proposals will be strongest among them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But they only account for 10% of population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Far more backing from highly-educated residents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South suburbs contain almost as many supporters as opponents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Significant development there has curbed residents’ appetite</a:t>
            </a:r>
          </a:p>
          <a:p>
            <a:pPr>
              <a:spcBef>
                <a:spcPts val="200"/>
              </a:spcBef>
            </a:pPr>
            <a:r>
              <a:rPr lang="en-US" dirty="0"/>
              <a:t>Communities between I-8 and SR-52 are also less enthusiastic</a:t>
            </a:r>
          </a:p>
          <a:p>
            <a:pPr>
              <a:spcBef>
                <a:spcPts val="200"/>
              </a:spcBef>
            </a:pPr>
            <a:r>
              <a:rPr lang="en-US" dirty="0"/>
              <a:t>Even a vast majority of the residents who </a:t>
            </a:r>
            <a:r>
              <a:rPr lang="en-US" i="1" dirty="0"/>
              <a:t>don’t</a:t>
            </a:r>
            <a:r>
              <a:rPr lang="en-US" dirty="0"/>
              <a:t> think housing affordability has reached the critical stage support this plan…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…As do </a:t>
            </a:r>
            <a:r>
              <a:rPr lang="en-US" dirty="0"/>
              <a:t>most who see too much residential development as an extremely serious problem!</a:t>
            </a:r>
          </a:p>
        </p:txBody>
      </p:sp>
      <p:pic>
        <p:nvPicPr>
          <p:cNvPr id="3" name="Picture 2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DB8FB5E2-F532-9395-9B8F-18374128C0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16" y="609026"/>
            <a:ext cx="4447670" cy="2743200"/>
          </a:xfrm>
          <a:prstGeom prst="rect">
            <a:avLst/>
          </a:prstGeom>
        </p:spPr>
      </p:pic>
      <p:pic>
        <p:nvPicPr>
          <p:cNvPr id="5" name="Picture 4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050E2954-6C04-9162-474D-01AA06F69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240" y="3618926"/>
            <a:ext cx="4256325" cy="2730166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A22555F8-7C45-8971-5306-E3684C96144F}"/>
              </a:ext>
            </a:extLst>
          </p:cNvPr>
          <p:cNvSpPr/>
          <p:nvPr/>
        </p:nvSpPr>
        <p:spPr>
          <a:xfrm>
            <a:off x="7863468" y="1035913"/>
            <a:ext cx="762000" cy="201208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49B1B32-2F37-5AEF-B0BD-0B1FA58ADB45}"/>
              </a:ext>
            </a:extLst>
          </p:cNvPr>
          <p:cNvSpPr/>
          <p:nvPr/>
        </p:nvSpPr>
        <p:spPr>
          <a:xfrm>
            <a:off x="8939162" y="1035913"/>
            <a:ext cx="762001" cy="17072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AED29E0-09AA-EFB8-E744-8937249B85DF}"/>
              </a:ext>
            </a:extLst>
          </p:cNvPr>
          <p:cNvSpPr/>
          <p:nvPr/>
        </p:nvSpPr>
        <p:spPr>
          <a:xfrm>
            <a:off x="8045604" y="5029200"/>
            <a:ext cx="1066800" cy="109768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6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4" grpId="0" animBg="1"/>
      <p:bldP spid="6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76010"/>
            <a:ext cx="54101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and Blacks </a:t>
            </a:r>
            <a:r>
              <a:rPr lang="en-US" b="1" dirty="0"/>
              <a:t>love </a:t>
            </a:r>
            <a:r>
              <a:rPr lang="en-US" dirty="0"/>
              <a:t>the idea of more residential development in transit-oriented neighborhoods</a:t>
            </a:r>
          </a:p>
          <a:p>
            <a:pPr lvl="0"/>
            <a:r>
              <a:rPr lang="en-US" dirty="0"/>
              <a:t>AAPI views are on par with those of the broader population.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8" name="Picture 7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2AA00673-33FD-F7F1-DF0F-375488213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598" y="631789"/>
            <a:ext cx="6553802" cy="21114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60E916F-CF9E-C538-01F9-C909EA80F04A}"/>
              </a:ext>
            </a:extLst>
          </p:cNvPr>
          <p:cNvSpPr/>
          <p:nvPr/>
        </p:nvSpPr>
        <p:spPr>
          <a:xfrm>
            <a:off x="9459950" y="2362200"/>
            <a:ext cx="1245220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7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FB64A6-1F5F-419C-9883-C2ECE81BC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640" y="1875381"/>
            <a:ext cx="3163834" cy="3107238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1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San Diego County Issues Barometer</a:t>
            </a: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May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F16171C-73AD-6125-FC80-7A6337DD6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6205" y="1550464"/>
            <a:ext cx="4267200" cy="15441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4BFB2B-3F8A-07E2-D815-265B57CE65BB}"/>
              </a:ext>
            </a:extLst>
          </p:cNvPr>
          <p:cNvSpPr txBox="1"/>
          <p:nvPr/>
        </p:nvSpPr>
        <p:spPr>
          <a:xfrm>
            <a:off x="4286808" y="3770172"/>
            <a:ext cx="7145993" cy="13410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San Diegans Fear More Growth, but Housing Affordability Concerns are Near Universal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Single-family Homes and Building Rental Units Vie with Rent Control as Solutions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Support for Growth in Transit-oriented Areas; Taxes for Low-income Housing are Opposed</a:t>
            </a:r>
          </a:p>
        </p:txBody>
      </p:sp>
    </p:spTree>
    <p:extLst>
      <p:ext uri="{BB962C8B-B14F-4D97-AF65-F5344CB8AC3E}">
        <p14:creationId xmlns:p14="http://schemas.microsoft.com/office/powerpoint/2010/main" val="1340648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DCFB1-C5F1-4634-A495-ED510146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76" y="2885114"/>
            <a:ext cx="8981848" cy="5334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86D33-16E5-4EB7-BEAB-5869A14933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42661" y="6595732"/>
            <a:ext cx="2844800" cy="228600"/>
          </a:xfrm>
        </p:spPr>
        <p:txBody>
          <a:bodyPr/>
          <a:lstStyle/>
          <a:p>
            <a:r>
              <a:rPr lang="en-US" dirty="0"/>
              <a:t>Page | </a:t>
            </a:r>
            <a:fld id="{C285602A-04E9-4056-BEF7-4A72165C298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BF6998-A2D4-4A04-8E52-9F2DC4A1354B}"/>
              </a:ext>
            </a:extLst>
          </p:cNvPr>
          <p:cNvSpPr/>
          <p:nvPr/>
        </p:nvSpPr>
        <p:spPr>
          <a:xfrm>
            <a:off x="10668000" y="0"/>
            <a:ext cx="152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40BCC41-0F5E-4F14-8242-C1A58CD9EA5E}"/>
              </a:ext>
            </a:extLst>
          </p:cNvPr>
          <p:cNvSpPr/>
          <p:nvPr/>
        </p:nvSpPr>
        <p:spPr>
          <a:xfrm>
            <a:off x="9608132" y="2283722"/>
            <a:ext cx="2119736" cy="2132141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A4816A0-0064-47E3-92D4-6C7FA0CD8E5F}"/>
              </a:ext>
            </a:extLst>
          </p:cNvPr>
          <p:cNvSpPr txBox="1">
            <a:spLocks/>
          </p:cNvSpPr>
          <p:nvPr/>
        </p:nvSpPr>
        <p:spPr>
          <a:xfrm>
            <a:off x="152400" y="381000"/>
            <a:ext cx="7570418" cy="6251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Public Opinion · Public Policy · Organizations · Campaigns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1987 – Founded in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1988 – Phonecenters established in Riverside, CA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1990 – Phonecenters established in Reno, NV and San Diego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1992 – Predictive dialing installed to double interviewing capacity;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1993 – "The Edge" newsletter launches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1998 – Qualitative focus groups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2000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2003 – KPBS/Competitive Edge Research Poll and annual Super Bowl poll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2004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2005 –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2006 – SDIPR/CERC Opinion Barometer launched; Ballot measures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2008 – CERC calls San Diego Mayor’s race; Convenes post-election summit @ USD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2009 – Interviewer effects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2010 – Web-based interviewing and custom panels introduced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2012 – Dial-testing introduced; CERC calls San Diego Mayor’s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2013 – CERC calls San Diego Mayor’s race; Business Forecast survey launched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2014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2016 – CERC calls San Diego Mayor’s race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2017 – Phonecenter established in El Paso, TX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2018 – CERC calls CA Governor’s race (x2)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2019 – Ballot measure wording paper presented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2020 – Incumbent viability paper accepted for presentation at AAPOR Conference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2022 – San Diego County Issues Barometer launched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Nienstedt,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President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Insights Association 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SBA Entrepreneurial Success Award (2000)</a:t>
            </a:r>
          </a:p>
          <a:p>
            <a:pPr marL="342900" marR="0" lvl="0" indent="-342900" algn="l" defTabSz="381000" rtl="0" eaLnBrk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Pollster of the year (x7)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Rachel Lawler, MA Political Science: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Analyst 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Member, American Association for Public Opinion Research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Ronald Zavala: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Director of Operations</a:t>
            </a:r>
          </a:p>
          <a:p>
            <a:pPr marL="342900" marR="0" lvl="0" indent="-342900" algn="l" defTabSz="3810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Iwu: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Research Assistant</a:t>
            </a:r>
            <a:endParaRPr kumimoji="0" lang="en-US" sz="20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08712E-A378-4D24-88F0-5157BED7D9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460" y="2696887"/>
            <a:ext cx="164708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7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952" y="45050"/>
            <a:ext cx="8981848" cy="586740"/>
          </a:xfrm>
        </p:spPr>
        <p:txBody>
          <a:bodyPr>
            <a:noAutofit/>
          </a:bodyPr>
          <a:lstStyle/>
          <a:p>
            <a:r>
              <a:rPr lang="en-US" dirty="0"/>
              <a:t>Summary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99D648-8F97-4C0C-A5B8-923543B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62000"/>
            <a:ext cx="8991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/>
              <a:t>Research Objectives:	</a:t>
            </a:r>
            <a:r>
              <a:rPr lang="en-US" sz="1400" dirty="0"/>
              <a:t>	1) Explore housing policies</a:t>
            </a:r>
          </a:p>
          <a:p>
            <a:pPr>
              <a:buNone/>
            </a:pPr>
            <a:r>
              <a:rPr lang="en-US" sz="1400" b="1" dirty="0"/>
              <a:t>Sample Size:</a:t>
            </a:r>
            <a:r>
              <a:rPr lang="en-US" sz="1400" dirty="0"/>
              <a:t>		n=508</a:t>
            </a:r>
          </a:p>
          <a:p>
            <a:pPr>
              <a:buNone/>
            </a:pPr>
            <a:r>
              <a:rPr lang="en-US" sz="1400" b="1" dirty="0"/>
              <a:t>Margin of Sampling Error:</a:t>
            </a:r>
            <a:r>
              <a:rPr lang="en-US" sz="1400" dirty="0"/>
              <a:t>	± 4.3%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Confidence Level:</a:t>
            </a:r>
            <a:r>
              <a:rPr lang="en-US" sz="1400" dirty="0"/>
              <a:t>		95%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Sample Methodology:		</a:t>
            </a:r>
            <a:r>
              <a:rPr lang="en-US" sz="1400" dirty="0"/>
              <a:t>Simple random sampling from listed sample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Jurisdiction:</a:t>
            </a:r>
            <a:r>
              <a:rPr lang="en-US" sz="1400" dirty="0"/>
              <a:t>			San Diego County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Eligibility:	</a:t>
            </a:r>
            <a:r>
              <a:rPr lang="en-US" sz="1400" dirty="0"/>
              <a:t>		Adult residents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Interview Methods:</a:t>
            </a:r>
            <a:r>
              <a:rPr lang="en-US" sz="1400" dirty="0"/>
              <a:t>		Telephone (including cell phones), e-mail push-to-web, text push-to-web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Dates:</a:t>
            </a:r>
            <a:r>
              <a:rPr lang="en-US" sz="1400" dirty="0"/>
              <a:t>			March 1-7, 2023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Field Facility:</a:t>
            </a:r>
            <a:r>
              <a:rPr lang="en-US" sz="1400" dirty="0"/>
              <a:t>		Competitive Edge Research, El Paso TX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Project Director:</a:t>
            </a:r>
            <a:r>
              <a:rPr lang="en-US" sz="1400" dirty="0"/>
              <a:t>		John Nienstedt, Sr.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Analyst: </a:t>
            </a:r>
            <a:r>
              <a:rPr lang="en-US" sz="1400" dirty="0"/>
              <a:t>		Rachel Lawler</a:t>
            </a:r>
          </a:p>
          <a:p>
            <a:pPr marL="633413" indent="-633413">
              <a:lnSpc>
                <a:spcPct val="110000"/>
              </a:lnSpc>
              <a:buNone/>
            </a:pPr>
            <a:r>
              <a:rPr lang="en-US" sz="1400" b="1" dirty="0"/>
              <a:t>Research Assistant:</a:t>
            </a:r>
            <a:r>
              <a:rPr lang="en-US" sz="1400" dirty="0"/>
              <a:t>		James Iwu</a:t>
            </a:r>
          </a:p>
        </p:txBody>
      </p:sp>
    </p:spTree>
    <p:extLst>
      <p:ext uri="{BB962C8B-B14F-4D97-AF65-F5344CB8AC3E}">
        <p14:creationId xmlns:p14="http://schemas.microsoft.com/office/powerpoint/2010/main" val="306124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Residential Over-Development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4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297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Old “Growth Wars” Die Hard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5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09600"/>
            <a:ext cx="11892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Most think overdevelopment is a serious problem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3-in-10 think it’s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extremely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serious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Only one-third are unconcerned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Not good news for those who believe more housing = solution to the affordability crisis</a:t>
            </a:r>
          </a:p>
        </p:txBody>
      </p:sp>
      <p:pic>
        <p:nvPicPr>
          <p:cNvPr id="3" name="Picture 2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330B80CD-42F9-61D5-7E3E-7496F7C4A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057399"/>
            <a:ext cx="8517890" cy="1142999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7D7EF7-B5E6-B377-FE2C-C9C8520BE366}"/>
              </a:ext>
            </a:extLst>
          </p:cNvPr>
          <p:cNvSpPr txBox="1">
            <a:spLocks/>
          </p:cNvSpPr>
          <p:nvPr/>
        </p:nvSpPr>
        <p:spPr>
          <a:xfrm>
            <a:off x="146643" y="3200399"/>
            <a:ext cx="6177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South suburbanites are on high alert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Reflects the recent development in there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Women elsewhere say it’s at least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very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serious &gt; 2x as often as men.</a:t>
            </a:r>
          </a:p>
        </p:txBody>
      </p:sp>
      <p:pic>
        <p:nvPicPr>
          <p:cNvPr id="11" name="Picture 10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E2BAFE82-0458-0D57-F41A-D4B87E430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29000"/>
            <a:ext cx="5228676" cy="297833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8C96633F-1EC4-AA6D-B5BD-0C01A56E169E}"/>
              </a:ext>
            </a:extLst>
          </p:cNvPr>
          <p:cNvSpPr/>
          <p:nvPr/>
        </p:nvSpPr>
        <p:spPr>
          <a:xfrm>
            <a:off x="7010400" y="3862039"/>
            <a:ext cx="838200" cy="1548161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1994F3B-29FE-242D-CDEE-E49E2468C4EC}"/>
              </a:ext>
            </a:extLst>
          </p:cNvPr>
          <p:cNvSpPr/>
          <p:nvPr/>
        </p:nvSpPr>
        <p:spPr>
          <a:xfrm>
            <a:off x="8291862" y="3859252"/>
            <a:ext cx="838200" cy="69787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3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9" grpId="0" uiExpand="1" build="allAtOnce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576010"/>
            <a:ext cx="5638799" cy="491039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Latinos more often believe residential over-development is a very or extremely serious problem</a:t>
            </a:r>
          </a:p>
          <a:p>
            <a:pPr lvl="0"/>
            <a:r>
              <a:rPr lang="en-US" dirty="0"/>
              <a:t>Views among Asian and Pacific Islander Americans and African Americans align with those of all San Diegans.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pic>
        <p:nvPicPr>
          <p:cNvPr id="8" name="Picture 7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9810EF1F-67CC-22CA-0321-1B7F8E251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631790"/>
            <a:ext cx="6264234" cy="150181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4DA93C4-B973-6F06-9097-9A05856085B1}"/>
              </a:ext>
            </a:extLst>
          </p:cNvPr>
          <p:cNvSpPr/>
          <p:nvPr/>
        </p:nvSpPr>
        <p:spPr>
          <a:xfrm>
            <a:off x="9695949" y="1641078"/>
            <a:ext cx="572502" cy="4156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55447E1-66F7-4BA3-B8E3-CFB54C9DD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313" y="2438401"/>
            <a:ext cx="7772400" cy="13620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Housing Affordability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1F3C891B-BB99-584B-89C1-0BEBEADCEB39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7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161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AC9-666E-4F07-9E40-47D6E3602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03" y="76200"/>
            <a:ext cx="11975797" cy="60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San Diego Market is in Crisis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8BE19AB8-EC3A-05D5-1EE1-EE404CC35AD0}"/>
              </a:ext>
            </a:extLst>
          </p:cNvPr>
          <p:cNvSpPr txBox="1">
            <a:spLocks/>
          </p:cNvSpPr>
          <p:nvPr/>
        </p:nvSpPr>
        <p:spPr>
          <a:xfrm>
            <a:off x="8459972" y="658435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>
                <a:latin typeface="Calibri"/>
              </a:rPr>
              <a:t>Page | </a:t>
            </a:r>
            <a:fld id="{C285602A-04E9-4056-BEF7-4A72165C298E}" type="slidenum">
              <a:rPr lang="en-US" smtClean="0">
                <a:latin typeface="Calibri"/>
              </a:rPr>
              <a:pPr>
                <a:defRPr/>
              </a:pPr>
              <a:t>8</a:t>
            </a:fld>
            <a:endParaRPr lang="en-US" dirty="0">
              <a:latin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88AF8C1-E55B-EDD6-DF1F-592AC2D54E5F}"/>
              </a:ext>
            </a:extLst>
          </p:cNvPr>
          <p:cNvSpPr txBox="1">
            <a:spLocks/>
          </p:cNvSpPr>
          <p:nvPr/>
        </p:nvSpPr>
        <p:spPr>
          <a:xfrm>
            <a:off x="146643" y="609600"/>
            <a:ext cx="11892957" cy="26670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 8-in-10 think housing affordability is at least a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serious issue	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most – 55% – say it’s </a:t>
            </a:r>
            <a:r>
              <a:rPr lang="en-US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extremely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serious</a:t>
            </a:r>
          </a:p>
          <a:p>
            <a:pPr>
              <a:spcBef>
                <a:spcPts val="200"/>
              </a:spcBef>
            </a:pPr>
            <a:r>
              <a:rPr lang="en-US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Every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demographic thinks the local market is in crisis</a:t>
            </a:r>
            <a:endParaRPr lang="en-US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70F4287E-1F6A-458A-3881-4CCE1EAE9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52600"/>
            <a:ext cx="8517891" cy="114299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DBFAE7-D52E-3FC5-5D27-B69A36EC1FA9}"/>
              </a:ext>
            </a:extLst>
          </p:cNvPr>
          <p:cNvSpPr txBox="1">
            <a:spLocks/>
          </p:cNvSpPr>
          <p:nvPr/>
        </p:nvSpPr>
        <p:spPr>
          <a:xfrm>
            <a:off x="146643" y="2895599"/>
            <a:ext cx="11892957" cy="182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00"/>
              </a:spcBef>
            </a:pPr>
            <a:r>
              <a:rPr lang="en-US" dirty="0"/>
              <a:t>One-quarter say over-development as at least very serious </a:t>
            </a:r>
            <a:r>
              <a:rPr lang="en-US" b="1" i="1" dirty="0"/>
              <a:t>and</a:t>
            </a:r>
            <a:r>
              <a:rPr lang="en-US" b="1" dirty="0"/>
              <a:t> </a:t>
            </a:r>
            <a:r>
              <a:rPr lang="en-US" dirty="0"/>
              <a:t>think the same about housing affordability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Often south suburbanites and residents of other dense neighborhoods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They acknowledge costs are problematic…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…but fear more units even they offer some relief</a:t>
            </a:r>
          </a:p>
          <a:p>
            <a:pPr lvl="1">
              <a:spcBef>
                <a:spcPts val="200"/>
              </a:spcBef>
            </a:pPr>
            <a:r>
              <a:rPr lang="en-US" dirty="0"/>
              <a:t>It’s difficult to imagine a solution for them other than some form of price controls.</a:t>
            </a:r>
            <a:endParaRPr lang="en-US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5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/>
      <p:bldP spid="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45600" y="6595732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Page | </a:t>
            </a:r>
            <a:fld id="{C285602A-04E9-4056-BEF7-4A72165C298E}" type="slidenum">
              <a:rPr lang="en-US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EB6AFBC-F397-4CB9-A631-AB8A206D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" y="45050"/>
            <a:ext cx="12039601" cy="58674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Closer Look at Our Ethnic Communities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ADAEC36-DB36-B846-AB01-6BBDA0497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03" y="685800"/>
            <a:ext cx="5600397" cy="5562600"/>
          </a:xfrm>
        </p:spPr>
        <p:txBody>
          <a:bodyPr/>
          <a:lstStyle/>
          <a:p>
            <a:r>
              <a:rPr lang="en-US" dirty="0"/>
              <a:t>Similar shares of African Americans, Asian Americans, and Latinos consider housing affordability to be a highly serious problem</a:t>
            </a:r>
          </a:p>
          <a:p>
            <a:r>
              <a:rPr lang="en-US" dirty="0"/>
              <a:t>However, Latinos are far more in the double-bind of fearing both residential development and a housing affordability crisis.</a:t>
            </a:r>
          </a:p>
        </p:txBody>
      </p:sp>
      <p:pic>
        <p:nvPicPr>
          <p:cNvPr id="12" name="Picture 11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1D88729C-C518-7FED-3C78-C975CF5FC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687184"/>
            <a:ext cx="6368046" cy="1598815"/>
          </a:xfrm>
          <a:prstGeom prst="rect">
            <a:avLst/>
          </a:prstGeom>
        </p:spPr>
      </p:pic>
      <p:pic>
        <p:nvPicPr>
          <p:cNvPr id="13" name="Picture 12" descr="A picture containing text, screenshot, rectangle, line&#10;&#10;Description automatically generated">
            <a:extLst>
              <a:ext uri="{FF2B5EF4-FFF2-40B4-BE49-F238E27FC236}">
                <a16:creationId xmlns:a16="http://schemas.microsoft.com/office/drawing/2014/main" id="{FB6E1709-4F90-CB14-6A7D-0CFBD8F004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9" y="2819400"/>
            <a:ext cx="744190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82489</TotalTime>
  <Words>1697</Words>
  <Application>Microsoft Office PowerPoint</Application>
  <PresentationFormat>Widescreen</PresentationFormat>
  <Paragraphs>200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Custom Design</vt:lpstr>
      <vt:lpstr>1_Custom Design</vt:lpstr>
      <vt:lpstr>PowerPoint Presentation</vt:lpstr>
      <vt:lpstr>San Diego County Issues Barometer  May 2023</vt:lpstr>
      <vt:lpstr>Summary</vt:lpstr>
      <vt:lpstr>Residential Over-Development</vt:lpstr>
      <vt:lpstr>The Old “Growth Wars” Die Hard</vt:lpstr>
      <vt:lpstr>A Closer Look at Our Ethnic Communities</vt:lpstr>
      <vt:lpstr>Housing Affordability</vt:lpstr>
      <vt:lpstr>The San Diego Market is in Crisis</vt:lpstr>
      <vt:lpstr>A Closer Look at Our Ethnic Communities</vt:lpstr>
      <vt:lpstr>Preferred Approach for Addressing Housing Affordability</vt:lpstr>
      <vt:lpstr>Residents Divide Between Three Approaches…</vt:lpstr>
      <vt:lpstr>A Closer Look at Our Ethnic Communities</vt:lpstr>
      <vt:lpstr>Funding Subsidized  Low-Income Housing</vt:lpstr>
      <vt:lpstr>Raising Taxes is Unpopular</vt:lpstr>
      <vt:lpstr>A Closer Look at Our Ethnic Communities</vt:lpstr>
      <vt:lpstr>Residential Development  Near Mass Transit</vt:lpstr>
      <vt:lpstr>Residents are Largely Supportive</vt:lpstr>
      <vt:lpstr>Nearly All Types of San Diegans Favor the Proposal</vt:lpstr>
      <vt:lpstr>A Closer Look at Our Ethnic Communities</vt:lpstr>
      <vt:lpstr>Thank You!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Nienstedt</dc:creator>
  <cp:lastModifiedBy>John Nienstedt</cp:lastModifiedBy>
  <cp:revision>1078</cp:revision>
  <dcterms:created xsi:type="dcterms:W3CDTF">2021-01-07T20:53:58Z</dcterms:created>
  <dcterms:modified xsi:type="dcterms:W3CDTF">2023-05-24T19:19:43Z</dcterms:modified>
</cp:coreProperties>
</file>