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3" r:id="rId2"/>
    <p:sldMasterId id="2147483665" r:id="rId3"/>
    <p:sldMasterId id="2147483690" r:id="rId4"/>
    <p:sldMasterId id="2147483677" r:id="rId5"/>
  </p:sldMasterIdLst>
  <p:notesMasterIdLst>
    <p:notesMasterId r:id="rId17"/>
  </p:notesMasterIdLst>
  <p:sldIdLst>
    <p:sldId id="2577" r:id="rId6"/>
    <p:sldId id="2549" r:id="rId7"/>
    <p:sldId id="2579" r:id="rId8"/>
    <p:sldId id="2588" r:id="rId9"/>
    <p:sldId id="2583" r:id="rId10"/>
    <p:sldId id="2590" r:id="rId11"/>
    <p:sldId id="2585" r:id="rId12"/>
    <p:sldId id="2586" r:id="rId13"/>
    <p:sldId id="2587" r:id="rId14"/>
    <p:sldId id="2580" r:id="rId15"/>
    <p:sldId id="2589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19DA3010-4C67-4BBC-B6B1-6184213A0B4C}">
          <p14:sldIdLst>
            <p14:sldId id="2577"/>
            <p14:sldId id="2549"/>
            <p14:sldId id="2579"/>
            <p14:sldId id="2588"/>
            <p14:sldId id="2583"/>
            <p14:sldId id="2590"/>
            <p14:sldId id="2585"/>
            <p14:sldId id="2586"/>
            <p14:sldId id="2587"/>
            <p14:sldId id="2580"/>
            <p14:sldId id="25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0630F85-9131-F6D9-60B5-6ADDDC1390A8}" name="Uchenna Iwu" initials="UI" userId="822552b849af70d3" providerId="Windows Live"/>
  <p188:author id="{91AB33C8-B03B-6911-4149-45E04BEEDE49}" name="John Nienstedt" initials="JN" userId="S::john@cerc.net::b8ca1f4f-1c4e-41d4-911f-e8167020b2e2" providerId="AD"/>
  <p188:author id="{1FFCA4CA-17DA-A032-1CF3-ADCD000EFF3E}" name="James Iwu" initials="JI" userId="S-1-5-21-3978573732-3987519342-3358210549-4118" providerId="AD"/>
  <p188:author id="{3D25D7F4-F8BB-CEFE-0113-B765CA68F829}" name="Rachel Lawler" initials="RL" userId="S::rachel@cerc.net::0e79adc9-6c1c-4d12-b6e0-0d41949c8516" providerId="AD"/>
  <p188:author id="{880DD8F7-83F9-8F4A-6BE9-39A1D508F286}" name="James Iwu" initials="JI" userId="S::james@cerc.net::f1aeb2a2-2a95-4255-beb8-8c03c11b3c6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Iwu" initials="JI" lastIdx="114" clrIdx="0"/>
  <p:cmAuthor id="7" name="Rachel Ward" initials="RW" lastIdx="19" clrIdx="7">
    <p:extLst>
      <p:ext uri="{19B8F6BF-5375-455C-9EA6-DF929625EA0E}">
        <p15:presenceInfo xmlns:p15="http://schemas.microsoft.com/office/powerpoint/2012/main" userId="6418d0602466b2a2" providerId="Windows Live"/>
      </p:ext>
    </p:extLst>
  </p:cmAuthor>
  <p:cmAuthor id="1" name="John Nienstedt" initials="JN" lastIdx="167" clrIdx="1"/>
  <p:cmAuthor id="8" name="Simone Aldern" initials="SA" lastIdx="96" clrIdx="8">
    <p:extLst>
      <p:ext uri="{19B8F6BF-5375-455C-9EA6-DF929625EA0E}">
        <p15:presenceInfo xmlns:p15="http://schemas.microsoft.com/office/powerpoint/2012/main" userId="S::simone@cerc.net::ec2d880d-96bd-461f-8813-7c02a9f1da84" providerId="AD"/>
      </p:ext>
    </p:extLst>
  </p:cmAuthor>
  <p:cmAuthor id="2" name="Jenny Holland" initials="JLH" lastIdx="9" clrIdx="2"/>
  <p:cmAuthor id="9" name="Sebastian Bonilla" initials="SB" lastIdx="11" clrIdx="9">
    <p:extLst>
      <p:ext uri="{19B8F6BF-5375-455C-9EA6-DF929625EA0E}">
        <p15:presenceInfo xmlns:p15="http://schemas.microsoft.com/office/powerpoint/2012/main" userId="S::sebastian@cerc.net::3f390d5e-d57e-4e56-b18f-db8dba7e2656" providerId="AD"/>
      </p:ext>
    </p:extLst>
  </p:cmAuthor>
  <p:cmAuthor id="3" name="John" initials="J" lastIdx="12" clrIdx="3">
    <p:extLst>
      <p:ext uri="{19B8F6BF-5375-455C-9EA6-DF929625EA0E}">
        <p15:presenceInfo xmlns:p15="http://schemas.microsoft.com/office/powerpoint/2012/main" userId="John" providerId="None"/>
      </p:ext>
    </p:extLst>
  </p:cmAuthor>
  <p:cmAuthor id="4" name="Jenny Holland" initials="JH" lastIdx="66" clrIdx="4">
    <p:extLst>
      <p:ext uri="{19B8F6BF-5375-455C-9EA6-DF929625EA0E}">
        <p15:presenceInfo xmlns:p15="http://schemas.microsoft.com/office/powerpoint/2012/main" userId="S-1-5-21-3978573732-3987519342-3358210549-6107" providerId="AD"/>
      </p:ext>
    </p:extLst>
  </p:cmAuthor>
  <p:cmAuthor id="5" name="john nienstedt" initials="jn" lastIdx="61" clrIdx="5">
    <p:extLst>
      <p:ext uri="{19B8F6BF-5375-455C-9EA6-DF929625EA0E}">
        <p15:presenceInfo xmlns:p15="http://schemas.microsoft.com/office/powerpoint/2012/main" userId="ab4197b8c6b9eacd" providerId="Windows Live"/>
      </p:ext>
    </p:extLst>
  </p:cmAuthor>
  <p:cmAuthor id="6" name="Jenny Holland" initials="JH [2]" lastIdx="13" clrIdx="6">
    <p:extLst>
      <p:ext uri="{19B8F6BF-5375-455C-9EA6-DF929625EA0E}">
        <p15:presenceInfo xmlns:p15="http://schemas.microsoft.com/office/powerpoint/2012/main" userId="S::jenny@cerc.net::a1d6b070-ec9d-4072-aa7a-e9f027ecdb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9EFF"/>
    <a:srgbClr val="FCD5B5"/>
    <a:srgbClr val="FF5B5B"/>
    <a:srgbClr val="FF7171"/>
    <a:srgbClr val="C00000"/>
    <a:srgbClr val="328515"/>
    <a:srgbClr val="D8F7CD"/>
    <a:srgbClr val="CDDDAD"/>
    <a:srgbClr val="00C057"/>
    <a:srgbClr val="E6B9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403" autoAdjust="0"/>
    <p:restoredTop sz="94687" autoAdjust="0"/>
  </p:normalViewPr>
  <p:slideViewPr>
    <p:cSldViewPr>
      <p:cViewPr>
        <p:scale>
          <a:sx n="63" d="100"/>
          <a:sy n="63" d="100"/>
        </p:scale>
        <p:origin x="176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-33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</a:rPr>
              <a:t>Age by Contact Mode on File</a:t>
            </a:r>
            <a:endParaRPr lang="en-US" sz="1200" b="1" i="0" u="none" strike="noStrike" cap="all" normalizeH="0" baseline="0" dirty="0">
              <a:effectLst/>
            </a:endParaRPr>
          </a:p>
        </c:rich>
      </c:tx>
      <c:layout>
        <c:manualLayout>
          <c:xMode val="edge"/>
          <c:yMode val="edge"/>
          <c:x val="0.2145507590571720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4564886020391161E-2"/>
          <c:y val="8.4080544619422576E-2"/>
          <c:w val="0.69338254593175852"/>
          <c:h val="0.7764463035870518"/>
        </c:manualLayout>
      </c:layout>
      <c:barChart>
        <c:barDir val="col"/>
        <c:grouping val="percent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75+</c:v>
                </c:pt>
              </c:strCache>
            </c:strRef>
          </c:tx>
          <c:spPr>
            <a:solidFill>
              <a:srgbClr val="13343D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21-482F-8B1E-99B101947E52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21-482F-8B1E-99B101947E52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21-482F-8B1E-99B101947E52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221-482F-8B1E-99B101947E52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221-482F-8B1E-99B101947E52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221-482F-8B1E-99B101947E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Textable                                (88%)</c:v>
                </c:pt>
                <c:pt idx="1">
                  <c:v>Non-textable                        (8%)</c:v>
                </c:pt>
                <c:pt idx="2">
                  <c:v>Non-contactable                 (4%)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0.108</c:v>
                </c:pt>
                <c:pt idx="1">
                  <c:v>0.20200000000000001</c:v>
                </c:pt>
                <c:pt idx="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221-482F-8B1E-99B101947E52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65-74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221-482F-8B1E-99B101947E52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221-482F-8B1E-99B101947E52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221-482F-8B1E-99B101947E52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221-482F-8B1E-99B101947E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Textable                                (88%)</c:v>
                </c:pt>
                <c:pt idx="1">
                  <c:v>Non-textable                        (8%)</c:v>
                </c:pt>
                <c:pt idx="2">
                  <c:v>Non-contactable                 (4%)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0.14000000000000001</c:v>
                </c:pt>
                <c:pt idx="1">
                  <c:v>0.14000000000000001</c:v>
                </c:pt>
                <c:pt idx="2">
                  <c:v>7.0999999999999994E-2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221-482F-8B1E-99B101947E52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55-64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221-482F-8B1E-99B101947E52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221-482F-8B1E-99B101947E52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221-482F-8B1E-99B101947E52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221-482F-8B1E-99B101947E52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221-482F-8B1E-99B101947E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Textable                                (88%)</c:v>
                </c:pt>
                <c:pt idx="1">
                  <c:v>Non-textable                        (8%)</c:v>
                </c:pt>
                <c:pt idx="2">
                  <c:v>Non-contactable                 (4%)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0.152</c:v>
                </c:pt>
                <c:pt idx="1">
                  <c:v>0.122</c:v>
                </c:pt>
                <c:pt idx="2">
                  <c:v>7.6999999999999999E-2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B221-482F-8B1E-99B101947E52}"/>
            </c:ext>
          </c:extLst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45-54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221-482F-8B1E-99B101947E52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221-482F-8B1E-99B101947E52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221-482F-8B1E-99B101947E52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221-482F-8B1E-99B101947E52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B221-482F-8B1E-99B101947E52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B221-482F-8B1E-99B101947E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Textable                                (88%)</c:v>
                </c:pt>
                <c:pt idx="1">
                  <c:v>Non-textable                        (8%)</c:v>
                </c:pt>
                <c:pt idx="2">
                  <c:v>Non-contactable                 (4%)</c:v>
                </c:pt>
              </c:strCache>
            </c:strRef>
          </c:cat>
          <c:val>
            <c:numRef>
              <c:f>Sheet1!$E$2:$E$4</c:f>
              <c:numCache>
                <c:formatCode>0%</c:formatCode>
                <c:ptCount val="3"/>
                <c:pt idx="0">
                  <c:v>0.156</c:v>
                </c:pt>
                <c:pt idx="1">
                  <c:v>8.2000000000000003E-2</c:v>
                </c:pt>
                <c:pt idx="2">
                  <c:v>8.7999999999999995E-2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B221-482F-8B1E-99B101947E52}"/>
            </c:ext>
          </c:extLst>
        </c:ser>
        <c:ser>
          <c:idx val="0"/>
          <c:order val="4"/>
          <c:tx>
            <c:strRef>
              <c:f>Sheet1!$F$1</c:f>
              <c:strCache>
                <c:ptCount val="1"/>
                <c:pt idx="0">
                  <c:v>35-44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Textable                                (88%)</c:v>
                </c:pt>
                <c:pt idx="1">
                  <c:v>Non-textable                        (8%)</c:v>
                </c:pt>
                <c:pt idx="2">
                  <c:v>Non-contactable                 (4%)</c:v>
                </c:pt>
              </c:strCache>
            </c:strRef>
          </c:cat>
          <c:val>
            <c:numRef>
              <c:f>Sheet1!$F$2:$F$4</c:f>
              <c:numCache>
                <c:formatCode>0%</c:formatCode>
                <c:ptCount val="3"/>
                <c:pt idx="0">
                  <c:v>0.17899999999999999</c:v>
                </c:pt>
                <c:pt idx="1">
                  <c:v>8.5000000000000006E-2</c:v>
                </c:pt>
                <c:pt idx="2">
                  <c:v>0.121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B221-482F-8B1E-99B101947E5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25-34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Textable                                (88%)</c:v>
                </c:pt>
                <c:pt idx="1">
                  <c:v>Non-textable                        (8%)</c:v>
                </c:pt>
                <c:pt idx="2">
                  <c:v>Non-contactable                 (4%)</c:v>
                </c:pt>
              </c:strCache>
            </c:strRef>
          </c:cat>
          <c:val>
            <c:numRef>
              <c:f>Sheet1!$G$2:$G$4</c:f>
              <c:numCache>
                <c:formatCode>0%</c:formatCode>
                <c:ptCount val="3"/>
                <c:pt idx="0">
                  <c:v>0.183</c:v>
                </c:pt>
                <c:pt idx="1">
                  <c:v>0.193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B221-482F-8B1E-99B101947E52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18-24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B221-482F-8B1E-99B101947E52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B221-482F-8B1E-99B101947E52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B221-482F-8B1E-99B101947E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Textable                                (88%)</c:v>
                </c:pt>
                <c:pt idx="1">
                  <c:v>Non-textable                        (8%)</c:v>
                </c:pt>
                <c:pt idx="2">
                  <c:v>Non-contactable                 (4%)</c:v>
                </c:pt>
              </c:strCache>
            </c:strRef>
          </c:cat>
          <c:val>
            <c:numRef>
              <c:f>Sheet1!$H$2:$H$4</c:f>
              <c:numCache>
                <c:formatCode>0%</c:formatCode>
                <c:ptCount val="3"/>
                <c:pt idx="0">
                  <c:v>8.2000000000000003E-2</c:v>
                </c:pt>
                <c:pt idx="1">
                  <c:v>0.17499999999999999</c:v>
                </c:pt>
                <c:pt idx="2">
                  <c:v>0.32300000000000001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B221-482F-8B1E-99B101947E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overlap val="100"/>
        <c:axId val="207128448"/>
        <c:axId val="207303040"/>
      </c:barChart>
      <c:catAx>
        <c:axId val="20712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 algn="ctr">
              <a:defRPr lang="en-US" sz="9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303040"/>
        <c:crosses val="autoZero"/>
        <c:auto val="1"/>
        <c:lblAlgn val="ctr"/>
        <c:lblOffset val="100"/>
        <c:noMultiLvlLbl val="0"/>
      </c:catAx>
      <c:valAx>
        <c:axId val="207303040"/>
        <c:scaling>
          <c:orientation val="minMax"/>
          <c:max val="1"/>
          <c:min val="0"/>
        </c:scaling>
        <c:delete val="1"/>
        <c:axPos val="l"/>
        <c:numFmt formatCode="0%" sourceLinked="1"/>
        <c:majorTickMark val="none"/>
        <c:minorTickMark val="none"/>
        <c:tickLblPos val="none"/>
        <c:crossAx val="207128448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72268374477690289"/>
          <c:y val="0.26760608048993872"/>
          <c:w val="8.4875423804160785E-2"/>
          <c:h val="0.41015912073490812"/>
        </c:manualLayout>
      </c:layout>
      <c:overlay val="0"/>
      <c:spPr>
        <a:ln>
          <a:solidFill>
            <a:schemeClr val="bg1">
              <a:lumMod val="75000"/>
            </a:schemeClr>
          </a:solidFill>
        </a:ln>
      </c:spPr>
      <c:txPr>
        <a:bodyPr anchor="ctr" anchorCtr="0"/>
        <a:lstStyle/>
        <a:p>
          <a:pPr algn="ctr">
            <a:defRPr lang="en-US" sz="9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</a:rPr>
              <a:t>Party by Contact Mode on File</a:t>
            </a:r>
            <a:endParaRPr lang="en-US" sz="1200" b="1" i="0" u="none" strike="noStrike" cap="all" normalizeH="0" baseline="0" dirty="0">
              <a:effectLst/>
            </a:endParaRPr>
          </a:p>
        </c:rich>
      </c:tx>
      <c:layout>
        <c:manualLayout>
          <c:xMode val="edge"/>
          <c:yMode val="edge"/>
          <c:x val="0.2145507590571720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4564886020391161E-2"/>
          <c:y val="8.4080544619422576E-2"/>
          <c:w val="0.69338254593175852"/>
          <c:h val="0.7764463035870518"/>
        </c:manualLayout>
      </c:layout>
      <c:barChart>
        <c:barDir val="col"/>
        <c:grouping val="percent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Democrat</c:v>
                </c:pt>
              </c:strCache>
            </c:strRef>
          </c:tx>
          <c:spPr>
            <a:solidFill>
              <a:srgbClr val="1D9EFF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2A-42BB-A992-EA71B9718611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2A-42BB-A992-EA71B9718611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52A-42BB-A992-EA71B9718611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52A-42BB-A992-EA71B9718611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52A-42BB-A992-EA71B9718611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52A-42BB-A992-EA71B97186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Textable                                (88%)</c:v>
                </c:pt>
                <c:pt idx="1">
                  <c:v>Non-textable                        (8%)</c:v>
                </c:pt>
                <c:pt idx="2">
                  <c:v>Non-contactable                 (4%)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0.48499999999999999</c:v>
                </c:pt>
                <c:pt idx="1">
                  <c:v>0.46700000000000003</c:v>
                </c:pt>
                <c:pt idx="2">
                  <c:v>0.436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52A-42BB-A992-EA71B9718611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NPP/MP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52A-42BB-A992-EA71B9718611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52A-42BB-A992-EA71B9718611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52A-42BB-A992-EA71B9718611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52A-42BB-A992-EA71B97186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Textable                                (88%)</c:v>
                </c:pt>
                <c:pt idx="1">
                  <c:v>Non-textable                        (8%)</c:v>
                </c:pt>
                <c:pt idx="2">
                  <c:v>Non-contactable                 (4%)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0.29499999999999998</c:v>
                </c:pt>
                <c:pt idx="1">
                  <c:v>0.30299999999999999</c:v>
                </c:pt>
                <c:pt idx="2">
                  <c:v>0.375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552A-42BB-A992-EA71B9718611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Republican</c:v>
                </c:pt>
              </c:strCache>
            </c:strRef>
          </c:tx>
          <c:spPr>
            <a:solidFill>
              <a:srgbClr val="FF5B5B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52A-42BB-A992-EA71B9718611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52A-42BB-A992-EA71B9718611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52A-42BB-A992-EA71B9718611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52A-42BB-A992-EA71B9718611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52A-42BB-A992-EA71B97186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Textable                                (88%)</c:v>
                </c:pt>
                <c:pt idx="1">
                  <c:v>Non-textable                        (8%)</c:v>
                </c:pt>
                <c:pt idx="2">
                  <c:v>Non-contactable                 (4%)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0.22</c:v>
                </c:pt>
                <c:pt idx="1">
                  <c:v>0.23100000000000001</c:v>
                </c:pt>
                <c:pt idx="2">
                  <c:v>0.189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552A-42BB-A992-EA71B97186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overlap val="100"/>
        <c:axId val="207128448"/>
        <c:axId val="207303040"/>
      </c:barChart>
      <c:catAx>
        <c:axId val="20712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 algn="ctr">
              <a:defRPr lang="en-US" sz="9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303040"/>
        <c:crosses val="autoZero"/>
        <c:auto val="1"/>
        <c:lblAlgn val="ctr"/>
        <c:lblOffset val="100"/>
        <c:noMultiLvlLbl val="0"/>
      </c:catAx>
      <c:valAx>
        <c:axId val="207303040"/>
        <c:scaling>
          <c:orientation val="minMax"/>
          <c:max val="1"/>
          <c:min val="0"/>
        </c:scaling>
        <c:delete val="1"/>
        <c:axPos val="l"/>
        <c:numFmt formatCode="0%" sourceLinked="1"/>
        <c:majorTickMark val="none"/>
        <c:minorTickMark val="none"/>
        <c:tickLblPos val="none"/>
        <c:crossAx val="207128448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72268374477690289"/>
          <c:y val="0.26760608048993872"/>
          <c:w val="0.14798606175234008"/>
          <c:h val="0.36398145623125172"/>
        </c:manualLayout>
      </c:layout>
      <c:overlay val="0"/>
      <c:spPr>
        <a:ln>
          <a:solidFill>
            <a:schemeClr val="bg1">
              <a:lumMod val="75000"/>
            </a:schemeClr>
          </a:solidFill>
        </a:ln>
      </c:spPr>
      <c:txPr>
        <a:bodyPr anchor="ctr" anchorCtr="0"/>
        <a:lstStyle/>
        <a:p>
          <a:pPr algn="ctr">
            <a:defRPr lang="en-US" sz="9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</a:rPr>
              <a:t>Age by Sample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11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</a:rPr>
              <a:t>(unweighted) </a:t>
            </a:r>
            <a:endParaRPr lang="en-US" sz="1100" b="1" i="0" u="none" strike="noStrike" cap="all" normalizeH="0" baseline="0" dirty="0">
              <a:effectLst/>
            </a:endParaRPr>
          </a:p>
        </c:rich>
      </c:tx>
      <c:layout>
        <c:manualLayout>
          <c:xMode val="edge"/>
          <c:yMode val="edge"/>
          <c:x val="0.30771241335845939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4564886020391161E-2"/>
          <c:y val="0.14342678119625218"/>
          <c:w val="0.69338254593175852"/>
          <c:h val="0.71710002724901478"/>
        </c:manualLayout>
      </c:layout>
      <c:barChart>
        <c:barDir val="col"/>
        <c:grouping val="percent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75+</c:v>
                </c:pt>
              </c:strCache>
            </c:strRef>
          </c:tx>
          <c:spPr>
            <a:solidFill>
              <a:srgbClr val="13343D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321-4117-B2A2-4DA11C77259E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321-4117-B2A2-4DA11C77259E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21-4117-B2A2-4DA11C77259E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321-4117-B2A2-4DA11C77259E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321-4117-B2A2-4DA11C77259E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321-4117-B2A2-4DA11C7725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Electorate </c:v>
                </c:pt>
                <c:pt idx="1">
                  <c:v>mixed-mode</c:v>
                </c:pt>
                <c:pt idx="2">
                  <c:v>text-only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0.115</c:v>
                </c:pt>
                <c:pt idx="1">
                  <c:v>0.14299999999999999</c:v>
                </c:pt>
                <c:pt idx="2">
                  <c:v>0.10100000000000001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321-4117-B2A2-4DA11C77259E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65-74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321-4117-B2A2-4DA11C77259E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321-4117-B2A2-4DA11C77259E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321-4117-B2A2-4DA11C77259E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321-4117-B2A2-4DA11C7725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Electorate </c:v>
                </c:pt>
                <c:pt idx="1">
                  <c:v>mixed-mode</c:v>
                </c:pt>
                <c:pt idx="2">
                  <c:v>text-only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0.13800000000000001</c:v>
                </c:pt>
                <c:pt idx="1">
                  <c:v>0.152</c:v>
                </c:pt>
                <c:pt idx="2">
                  <c:v>0.20200000000000001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321-4117-B2A2-4DA11C77259E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55-64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321-4117-B2A2-4DA11C77259E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321-4117-B2A2-4DA11C77259E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321-4117-B2A2-4DA11C77259E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321-4117-B2A2-4DA11C77259E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321-4117-B2A2-4DA11C7725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Electorate </c:v>
                </c:pt>
                <c:pt idx="1">
                  <c:v>mixed-mode</c:v>
                </c:pt>
                <c:pt idx="2">
                  <c:v>text-only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0.14699999999999999</c:v>
                </c:pt>
                <c:pt idx="1">
                  <c:v>0.17699999999999999</c:v>
                </c:pt>
                <c:pt idx="2">
                  <c:v>0.20799999999999999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321-4117-B2A2-4DA11C77259E}"/>
            </c:ext>
          </c:extLst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45-54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321-4117-B2A2-4DA11C77259E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321-4117-B2A2-4DA11C77259E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321-4117-B2A2-4DA11C77259E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321-4117-B2A2-4DA11C77259E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321-4117-B2A2-4DA11C77259E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321-4117-B2A2-4DA11C7725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Electorate </c:v>
                </c:pt>
                <c:pt idx="1">
                  <c:v>mixed-mode</c:v>
                </c:pt>
                <c:pt idx="2">
                  <c:v>text-only</c:v>
                </c:pt>
              </c:strCache>
            </c:strRef>
          </c:cat>
          <c:val>
            <c:numRef>
              <c:f>Sheet1!$E$2:$E$4</c:f>
              <c:numCache>
                <c:formatCode>0%</c:formatCode>
                <c:ptCount val="3"/>
                <c:pt idx="0">
                  <c:v>0.14799999999999999</c:v>
                </c:pt>
                <c:pt idx="1">
                  <c:v>0.16800000000000001</c:v>
                </c:pt>
                <c:pt idx="2">
                  <c:v>0.17299999999999999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9321-4117-B2A2-4DA11C77259E}"/>
            </c:ext>
          </c:extLst>
        </c:ser>
        <c:ser>
          <c:idx val="0"/>
          <c:order val="4"/>
          <c:tx>
            <c:strRef>
              <c:f>Sheet1!$F$1</c:f>
              <c:strCache>
                <c:ptCount val="1"/>
                <c:pt idx="0">
                  <c:v>35-44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Electorate </c:v>
                </c:pt>
                <c:pt idx="1">
                  <c:v>mixed-mode</c:v>
                </c:pt>
                <c:pt idx="2">
                  <c:v>text-only</c:v>
                </c:pt>
              </c:strCache>
            </c:strRef>
          </c:cat>
          <c:val>
            <c:numRef>
              <c:f>Sheet1!$F$2:$F$4</c:f>
              <c:numCache>
                <c:formatCode>0%</c:formatCode>
                <c:ptCount val="3"/>
                <c:pt idx="0">
                  <c:v>0.16900000000000001</c:v>
                </c:pt>
                <c:pt idx="1">
                  <c:v>0.14599999999999999</c:v>
                </c:pt>
                <c:pt idx="2">
                  <c:v>0.13400000000000001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9321-4117-B2A2-4DA11C77259E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25-34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Electorate </c:v>
                </c:pt>
                <c:pt idx="1">
                  <c:v>mixed-mode</c:v>
                </c:pt>
                <c:pt idx="2">
                  <c:v>text-only</c:v>
                </c:pt>
              </c:strCache>
            </c:strRef>
          </c:cat>
          <c:val>
            <c:numRef>
              <c:f>Sheet1!$G$2:$G$4</c:f>
              <c:numCache>
                <c:formatCode>0%</c:formatCode>
                <c:ptCount val="3"/>
                <c:pt idx="0">
                  <c:v>0.186</c:v>
                </c:pt>
                <c:pt idx="1">
                  <c:v>0.13700000000000001</c:v>
                </c:pt>
                <c:pt idx="2">
                  <c:v>0.156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9321-4117-B2A2-4DA11C77259E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18-24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9321-4117-B2A2-4DA11C77259E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7DA-4597-B4EF-4B7CA5BD36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Electorate </c:v>
                </c:pt>
                <c:pt idx="1">
                  <c:v>mixed-mode</c:v>
                </c:pt>
                <c:pt idx="2">
                  <c:v>text-only</c:v>
                </c:pt>
              </c:strCache>
            </c:strRef>
          </c:cat>
          <c:val>
            <c:numRef>
              <c:f>Sheet1!$H$2:$H$4</c:f>
              <c:numCache>
                <c:formatCode>0%</c:formatCode>
                <c:ptCount val="3"/>
                <c:pt idx="0">
                  <c:v>9.9000000000000005E-2</c:v>
                </c:pt>
                <c:pt idx="1">
                  <c:v>7.5999999999999998E-2</c:v>
                </c:pt>
                <c:pt idx="2">
                  <c:v>2.5999999999999999E-2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9321-4117-B2A2-4DA11C7725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overlap val="100"/>
        <c:axId val="207128448"/>
        <c:axId val="207303040"/>
      </c:barChart>
      <c:catAx>
        <c:axId val="20712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 algn="ctr">
              <a:defRPr lang="en-US" sz="9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303040"/>
        <c:crosses val="autoZero"/>
        <c:auto val="1"/>
        <c:lblAlgn val="ctr"/>
        <c:lblOffset val="100"/>
        <c:noMultiLvlLbl val="0"/>
      </c:catAx>
      <c:valAx>
        <c:axId val="207303040"/>
        <c:scaling>
          <c:orientation val="minMax"/>
          <c:max val="1"/>
          <c:min val="0"/>
        </c:scaling>
        <c:delete val="1"/>
        <c:axPos val="l"/>
        <c:numFmt formatCode="0%" sourceLinked="1"/>
        <c:majorTickMark val="none"/>
        <c:minorTickMark val="none"/>
        <c:tickLblPos val="none"/>
        <c:crossAx val="207128448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72268374477690289"/>
          <c:y val="0.26760608048993872"/>
          <c:w val="8.4875423804160785E-2"/>
          <c:h val="0.41015912073490812"/>
        </c:manualLayout>
      </c:layout>
      <c:overlay val="0"/>
      <c:spPr>
        <a:ln>
          <a:solidFill>
            <a:schemeClr val="bg1">
              <a:lumMod val="75000"/>
            </a:schemeClr>
          </a:solidFill>
        </a:ln>
      </c:spPr>
      <c:txPr>
        <a:bodyPr anchor="ctr" anchorCtr="0"/>
        <a:lstStyle/>
        <a:p>
          <a:pPr algn="ctr">
            <a:defRPr lang="en-US" sz="9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</a:rPr>
              <a:t>Party by Sample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</a:rPr>
              <a:t>(Unweighted)</a:t>
            </a:r>
            <a:endParaRPr lang="en-US" sz="1200" b="1" i="0" u="none" strike="noStrike" cap="all" normalizeH="0" baseline="0" dirty="0">
              <a:effectLst/>
            </a:endParaRPr>
          </a:p>
        </c:rich>
      </c:tx>
      <c:layout>
        <c:manualLayout>
          <c:xMode val="edge"/>
          <c:yMode val="edge"/>
          <c:x val="0.2814863448541724"/>
          <c:y val="1.854568532440492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4564886020391161E-2"/>
          <c:y val="0.16197246652065711"/>
          <c:w val="0.69338254593175852"/>
          <c:h val="0.69855434192460986"/>
        </c:manualLayout>
      </c:layout>
      <c:barChart>
        <c:barDir val="col"/>
        <c:grouping val="percent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Democrat</c:v>
                </c:pt>
              </c:strCache>
            </c:strRef>
          </c:tx>
          <c:spPr>
            <a:solidFill>
              <a:srgbClr val="1D9EFF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D6B-437E-90CE-4DF4D034BC2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D6B-437E-90CE-4DF4D034BC2F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D6B-437E-90CE-4DF4D034BC2F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D6B-437E-90CE-4DF4D034BC2F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D6B-437E-90CE-4DF4D034BC2F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D6B-437E-90CE-4DF4D034BC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Electorate</c:v>
                </c:pt>
                <c:pt idx="1">
                  <c:v>Mixed-mode</c:v>
                </c:pt>
                <c:pt idx="2">
                  <c:v>text-only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0.48</c:v>
                </c:pt>
                <c:pt idx="1">
                  <c:v>0.48</c:v>
                </c:pt>
                <c:pt idx="2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D6B-437E-90CE-4DF4D034BC2F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NPP/MP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D6B-437E-90CE-4DF4D034BC2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D6B-437E-90CE-4DF4D034BC2F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D6B-437E-90CE-4DF4D034BC2F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D6B-437E-90CE-4DF4D034BC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Electorate</c:v>
                </c:pt>
                <c:pt idx="1">
                  <c:v>Mixed-mode</c:v>
                </c:pt>
                <c:pt idx="2">
                  <c:v>text-only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0.3</c:v>
                </c:pt>
                <c:pt idx="1">
                  <c:v>0.28999999999999998</c:v>
                </c:pt>
                <c:pt idx="2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D6B-437E-90CE-4DF4D034BC2F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Republican</c:v>
                </c:pt>
              </c:strCache>
            </c:strRef>
          </c:tx>
          <c:spPr>
            <a:solidFill>
              <a:srgbClr val="FF5B5B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D6B-437E-90CE-4DF4D034BC2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D6B-437E-90CE-4DF4D034BC2F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D6B-437E-90CE-4DF4D034BC2F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D6B-437E-90CE-4DF4D034BC2F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D6B-437E-90CE-4DF4D034BC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Electorate</c:v>
                </c:pt>
                <c:pt idx="1">
                  <c:v>Mixed-mode</c:v>
                </c:pt>
                <c:pt idx="2">
                  <c:v>text-only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0.22</c:v>
                </c:pt>
                <c:pt idx="1">
                  <c:v>0.22</c:v>
                </c:pt>
                <c:pt idx="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1D6B-437E-90CE-4DF4D034BC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overlap val="100"/>
        <c:axId val="207128448"/>
        <c:axId val="207303040"/>
      </c:barChart>
      <c:catAx>
        <c:axId val="20712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 algn="ctr">
              <a:defRPr lang="en-US" sz="9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303040"/>
        <c:crosses val="autoZero"/>
        <c:auto val="1"/>
        <c:lblAlgn val="ctr"/>
        <c:lblOffset val="100"/>
        <c:noMultiLvlLbl val="0"/>
      </c:catAx>
      <c:valAx>
        <c:axId val="207303040"/>
        <c:scaling>
          <c:orientation val="minMax"/>
          <c:max val="1"/>
          <c:min val="0"/>
        </c:scaling>
        <c:delete val="1"/>
        <c:axPos val="l"/>
        <c:numFmt formatCode="0%" sourceLinked="1"/>
        <c:majorTickMark val="none"/>
        <c:minorTickMark val="none"/>
        <c:tickLblPos val="none"/>
        <c:crossAx val="207128448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72268374477690289"/>
          <c:y val="0.26760608048993872"/>
          <c:w val="0.14798606175234008"/>
          <c:h val="0.36398145623125172"/>
        </c:manualLayout>
      </c:layout>
      <c:overlay val="0"/>
      <c:spPr>
        <a:ln>
          <a:solidFill>
            <a:schemeClr val="bg1">
              <a:lumMod val="75000"/>
            </a:schemeClr>
          </a:solidFill>
        </a:ln>
      </c:spPr>
      <c:txPr>
        <a:bodyPr anchor="ctr" anchorCtr="0"/>
        <a:lstStyle/>
        <a:p>
          <a:pPr algn="ctr">
            <a:defRPr lang="en-US" sz="9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1200" b="1" i="0" u="none" strike="noStrike" cap="all" normalizeH="0" baseline="0" dirty="0">
                <a:effectLst/>
              </a:rPr>
              <a:t>Civic Mood</a:t>
            </a:r>
          </a:p>
        </c:rich>
      </c:tx>
      <c:layout>
        <c:manualLayout>
          <c:xMode val="edge"/>
          <c:yMode val="edge"/>
          <c:x val="0.5787040066598889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9635941362574245"/>
          <c:y val="8.4080544619422576E-2"/>
          <c:w val="0.58379427023776675"/>
          <c:h val="0.79733185695538067"/>
        </c:manualLayout>
      </c:layout>
      <c:barChart>
        <c:barDir val="col"/>
        <c:grouping val="percent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wrong track, strongly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9FD-4DF1-8437-A15FC41FC9B8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9FD-4DF1-8437-A15FC41FC9B8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9FD-4DF1-8437-A15FC41FC9B8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9FD-4DF1-8437-A15FC41FC9B8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9FD-4DF1-8437-A15FC41FC9B8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9FD-4DF1-8437-A15FC41FC9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mixed-mode</c:v>
                </c:pt>
                <c:pt idx="1">
                  <c:v>text-only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0.318</c:v>
                </c:pt>
                <c:pt idx="1">
                  <c:v>0.36399999999999999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FD-4DF1-8437-A15FC41FC9B8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wrong track, somewhat</c:v>
                </c:pt>
              </c:strCache>
            </c:strRef>
          </c:tx>
          <c:spPr>
            <a:solidFill>
              <a:srgbClr val="FF9999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9FD-4DF1-8437-A15FC41FC9B8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9FD-4DF1-8437-A15FC41FC9B8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9FD-4DF1-8437-A15FC41FC9B8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9FD-4DF1-8437-A15FC41FC9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mixed-mode</c:v>
                </c:pt>
                <c:pt idx="1">
                  <c:v>text-only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0.214</c:v>
                </c:pt>
                <c:pt idx="1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9FD-4DF1-8437-A15FC41FC9B8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neither/unsure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9FD-4DF1-8437-A15FC41FC9B8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9FD-4DF1-8437-A15FC41FC9B8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9FD-4DF1-8437-A15FC41FC9B8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9FD-4DF1-8437-A15FC41FC9B8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9FD-4DF1-8437-A15FC41FC9B8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9FD-4DF1-8437-A15FC41FC9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mixed-mode</c:v>
                </c:pt>
                <c:pt idx="1">
                  <c:v>text-only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0.17599999999999999</c:v>
                </c:pt>
                <c:pt idx="1">
                  <c:v>0.17299999999999999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F9FD-4DF1-8437-A15FC41FC9B8}"/>
            </c:ext>
          </c:extLst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right direction, somewhat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9FD-4DF1-8437-A15FC41FC9B8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9FD-4DF1-8437-A15FC41FC9B8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9FD-4DF1-8437-A15FC41FC9B8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F9FD-4DF1-8437-A15FC41FC9B8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F9FD-4DF1-8437-A15FC41FC9B8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F9FD-4DF1-8437-A15FC41FC9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mixed-mode</c:v>
                </c:pt>
                <c:pt idx="1">
                  <c:v>text-only</c:v>
                </c:pt>
              </c:strCache>
            </c:strRef>
          </c:cat>
          <c:val>
            <c:numRef>
              <c:f>Sheet1!$E$2:$E$3</c:f>
              <c:numCache>
                <c:formatCode>0%</c:formatCode>
                <c:ptCount val="2"/>
                <c:pt idx="0">
                  <c:v>0.23</c:v>
                </c:pt>
                <c:pt idx="1">
                  <c:v>0.20599999999999999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F9FD-4DF1-8437-A15FC41FC9B8}"/>
            </c:ext>
          </c:extLst>
        </c:ser>
        <c:ser>
          <c:idx val="0"/>
          <c:order val="4"/>
          <c:tx>
            <c:strRef>
              <c:f>Sheet1!$F$1</c:f>
              <c:strCache>
                <c:ptCount val="1"/>
                <c:pt idx="0">
                  <c:v>right direction, strongly</c:v>
                </c:pt>
              </c:strCache>
            </c:strRef>
          </c:tx>
          <c:spPr>
            <a:solidFill>
              <a:srgbClr val="328515"/>
            </a:solidFill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F9FD-4DF1-8437-A15FC41FC9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mixed-mode</c:v>
                </c:pt>
                <c:pt idx="1">
                  <c:v>text-only</c:v>
                </c:pt>
              </c:strCache>
            </c:strRef>
          </c:cat>
          <c:val>
            <c:numRef>
              <c:f>Sheet1!$F$2:$F$3</c:f>
              <c:numCache>
                <c:formatCode>0%</c:formatCode>
                <c:ptCount val="2"/>
                <c:pt idx="0">
                  <c:v>6.3E-2</c:v>
                </c:pt>
                <c:pt idx="1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F9FD-4DF1-8437-A15FC41FC9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overlap val="100"/>
        <c:axId val="207128448"/>
        <c:axId val="207303040"/>
      </c:barChart>
      <c:catAx>
        <c:axId val="20712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 algn="ctr">
              <a:defRPr lang="en-US" sz="9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303040"/>
        <c:crosses val="autoZero"/>
        <c:auto val="1"/>
        <c:lblAlgn val="ctr"/>
        <c:lblOffset val="100"/>
        <c:noMultiLvlLbl val="0"/>
      </c:catAx>
      <c:valAx>
        <c:axId val="207303040"/>
        <c:scaling>
          <c:orientation val="minMax"/>
          <c:max val="1"/>
          <c:min val="0"/>
        </c:scaling>
        <c:delete val="1"/>
        <c:axPos val="l"/>
        <c:numFmt formatCode="0%" sourceLinked="1"/>
        <c:majorTickMark val="none"/>
        <c:minorTickMark val="none"/>
        <c:tickLblPos val="none"/>
        <c:crossAx val="207128448"/>
        <c:crosses val="autoZero"/>
        <c:crossBetween val="between"/>
        <c:majorUnit val="0.2"/>
      </c:valAx>
    </c:plotArea>
    <c:legend>
      <c:legendPos val="l"/>
      <c:layout>
        <c:manualLayout>
          <c:xMode val="edge"/>
          <c:yMode val="edge"/>
          <c:x val="1.7135451697927621E-2"/>
          <c:y val="0.31537097089275251"/>
          <c:w val="0.41468782557639322"/>
          <c:h val="0.37183824965813633"/>
        </c:manualLayout>
      </c:layout>
      <c:overlay val="0"/>
      <c:spPr>
        <a:ln>
          <a:solidFill>
            <a:schemeClr val="tx1">
              <a:lumMod val="75000"/>
              <a:lumOff val="25000"/>
            </a:schemeClr>
          </a:solidFill>
        </a:ln>
      </c:spPr>
      <c:txPr>
        <a:bodyPr/>
        <a:lstStyle/>
        <a:p>
          <a:pPr algn="ctr">
            <a:defRPr lang="en-US" sz="8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1200" b="1" i="0" u="none" strike="noStrike" cap="all" normalizeH="0" baseline="0" dirty="0">
                <a:effectLst/>
              </a:rPr>
              <a:t>Mayoral Approval</a:t>
            </a:r>
          </a:p>
        </c:rich>
      </c:tx>
      <c:layout>
        <c:manualLayout>
          <c:xMode val="edge"/>
          <c:yMode val="edge"/>
          <c:x val="0.15067696726588423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9370863461300837E-2"/>
          <c:y val="8.4080544619422576E-2"/>
          <c:w val="0.62663286255356565"/>
          <c:h val="0.79733185695538067"/>
        </c:manualLayout>
      </c:layout>
      <c:barChart>
        <c:barDir val="col"/>
        <c:grouping val="percent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disapprove, strongly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59A-4BD0-AAD4-4895E2BE44C6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59A-4BD0-AAD4-4895E2BE44C6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59A-4BD0-AAD4-4895E2BE44C6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59A-4BD0-AAD4-4895E2BE44C6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59A-4BD0-AAD4-4895E2BE44C6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59A-4BD0-AAD4-4895E2BE44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mixed-mode</c:v>
                </c:pt>
                <c:pt idx="1">
                  <c:v>text-only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0.33</c:v>
                </c:pt>
                <c:pt idx="1">
                  <c:v>0.36399999999999999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59A-4BD0-AAD4-4895E2BE44C6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disapprove, somewhat</c:v>
                </c:pt>
              </c:strCache>
            </c:strRef>
          </c:tx>
          <c:spPr>
            <a:solidFill>
              <a:srgbClr val="FF9999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59A-4BD0-AAD4-4895E2BE44C6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59A-4BD0-AAD4-4895E2BE44C6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59A-4BD0-AAD4-4895E2BE44C6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59A-4BD0-AAD4-4895E2BE44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mixed-mode</c:v>
                </c:pt>
                <c:pt idx="1">
                  <c:v>text-only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0.16</c:v>
                </c:pt>
                <c:pt idx="1">
                  <c:v>0.26100000000000001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59A-4BD0-AAD4-4895E2BE44C6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Neither/Unsure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59A-4BD0-AAD4-4895E2BE44C6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59A-4BD0-AAD4-4895E2BE44C6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59A-4BD0-AAD4-4895E2BE44C6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59A-4BD0-AAD4-4895E2BE44C6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59A-4BD0-AAD4-4895E2BE44C6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59A-4BD0-AAD4-4895E2BE44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mixed-mode</c:v>
                </c:pt>
                <c:pt idx="1">
                  <c:v>text-only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0.19</c:v>
                </c:pt>
                <c:pt idx="1">
                  <c:v>0.121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C59A-4BD0-AAD4-4895E2BE44C6}"/>
            </c:ext>
          </c:extLst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Approve, somewhat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59A-4BD0-AAD4-4895E2BE44C6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59A-4BD0-AAD4-4895E2BE44C6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59A-4BD0-AAD4-4895E2BE44C6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C59A-4BD0-AAD4-4895E2BE44C6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C59A-4BD0-AAD4-4895E2BE44C6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C59A-4BD0-AAD4-4895E2BE44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mixed-mode</c:v>
                </c:pt>
                <c:pt idx="1">
                  <c:v>text-only</c:v>
                </c:pt>
              </c:strCache>
            </c:strRef>
          </c:cat>
          <c:val>
            <c:numRef>
              <c:f>Sheet1!$E$2:$E$3</c:f>
              <c:numCache>
                <c:formatCode>0%</c:formatCode>
                <c:ptCount val="2"/>
                <c:pt idx="0">
                  <c:v>0.23400000000000001</c:v>
                </c:pt>
                <c:pt idx="1">
                  <c:v>0.188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C59A-4BD0-AAD4-4895E2BE44C6}"/>
            </c:ext>
          </c:extLst>
        </c:ser>
        <c:ser>
          <c:idx val="0"/>
          <c:order val="4"/>
          <c:tx>
            <c:strRef>
              <c:f>Sheet1!$F$1</c:f>
              <c:strCache>
                <c:ptCount val="1"/>
                <c:pt idx="0">
                  <c:v>Approve, strongly</c:v>
                </c:pt>
              </c:strCache>
            </c:strRef>
          </c:tx>
          <c:spPr>
            <a:solidFill>
              <a:srgbClr val="328515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mixed-mode</c:v>
                </c:pt>
                <c:pt idx="1">
                  <c:v>text-only</c:v>
                </c:pt>
              </c:strCache>
            </c:strRef>
          </c:cat>
          <c:val>
            <c:numRef>
              <c:f>Sheet1!$F$2:$F$3</c:f>
              <c:numCache>
                <c:formatCode>0%</c:formatCode>
                <c:ptCount val="2"/>
                <c:pt idx="0">
                  <c:v>9.0999999999999998E-2</c:v>
                </c:pt>
                <c:pt idx="1">
                  <c:v>6.6000000000000003E-2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C59A-4BD0-AAD4-4895E2BE44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overlap val="100"/>
        <c:axId val="207128448"/>
        <c:axId val="207303040"/>
      </c:barChart>
      <c:catAx>
        <c:axId val="20712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 algn="ctr">
              <a:defRPr lang="en-US" sz="9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303040"/>
        <c:crosses val="autoZero"/>
        <c:auto val="1"/>
        <c:lblAlgn val="ctr"/>
        <c:lblOffset val="100"/>
        <c:noMultiLvlLbl val="0"/>
      </c:catAx>
      <c:valAx>
        <c:axId val="207303040"/>
        <c:scaling>
          <c:orientation val="minMax"/>
          <c:max val="1"/>
          <c:min val="0"/>
        </c:scaling>
        <c:delete val="1"/>
        <c:axPos val="l"/>
        <c:numFmt formatCode="0%" sourceLinked="1"/>
        <c:majorTickMark val="none"/>
        <c:minorTickMark val="none"/>
        <c:tickLblPos val="none"/>
        <c:crossAx val="207128448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1200" b="1" i="0" u="none" strike="noStrike" cap="all" normalizeH="0" baseline="0" dirty="0">
                <a:effectLst/>
              </a:rPr>
              <a:t>City Council Approval</a:t>
            </a:r>
          </a:p>
        </c:rich>
      </c:tx>
      <c:layout>
        <c:manualLayout>
          <c:xMode val="edge"/>
          <c:yMode val="edge"/>
          <c:x val="0.13169008767250118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9370863461300837E-2"/>
          <c:y val="8.4080544619422576E-2"/>
          <c:w val="0.5951930928146838"/>
          <c:h val="0.79733185695538067"/>
        </c:manualLayout>
      </c:layout>
      <c:barChart>
        <c:barDir val="col"/>
        <c:grouping val="percent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disapprove, strongly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10-44FF-B1D0-D37B1A15CB6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C10-44FF-B1D0-D37B1A15CB6F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C10-44FF-B1D0-D37B1A15CB6F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C10-44FF-B1D0-D37B1A15CB6F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C10-44FF-B1D0-D37B1A15CB6F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C10-44FF-B1D0-D37B1A15CB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mixed-mode</c:v>
                </c:pt>
                <c:pt idx="1">
                  <c:v>text-only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0.29899999999999999</c:v>
                </c:pt>
                <c:pt idx="1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C10-44FF-B1D0-D37B1A15CB6F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disapprove, somewhat</c:v>
                </c:pt>
              </c:strCache>
            </c:strRef>
          </c:tx>
          <c:spPr>
            <a:solidFill>
              <a:srgbClr val="FF9999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C10-44FF-B1D0-D37B1A15CB6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C10-44FF-B1D0-D37B1A15CB6F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C10-44FF-B1D0-D37B1A15CB6F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C10-44FF-B1D0-D37B1A15CB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mixed-mode</c:v>
                </c:pt>
                <c:pt idx="1">
                  <c:v>text-only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0.2</c:v>
                </c:pt>
                <c:pt idx="1">
                  <c:v>0.26200000000000001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C10-44FF-B1D0-D37B1A15CB6F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Neither/Unsure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C10-44FF-B1D0-D37B1A15CB6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C10-44FF-B1D0-D37B1A15CB6F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C10-44FF-B1D0-D37B1A15CB6F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C10-44FF-B1D0-D37B1A15CB6F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C10-44FF-B1D0-D37B1A15CB6F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C10-44FF-B1D0-D37B1A15CB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mixed-mode</c:v>
                </c:pt>
                <c:pt idx="1">
                  <c:v>text-only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0.191</c:v>
                </c:pt>
                <c:pt idx="1">
                  <c:v>0.16500000000000001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1C10-44FF-B1D0-D37B1A15CB6F}"/>
            </c:ext>
          </c:extLst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Approve, somewhat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C10-44FF-B1D0-D37B1A15CB6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C10-44FF-B1D0-D37B1A15CB6F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C10-44FF-B1D0-D37B1A15CB6F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C10-44FF-B1D0-D37B1A15CB6F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C10-44FF-B1D0-D37B1A15CB6F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C10-44FF-B1D0-D37B1A15CB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mixed-mode</c:v>
                </c:pt>
                <c:pt idx="1">
                  <c:v>text-only</c:v>
                </c:pt>
              </c:strCache>
            </c:strRef>
          </c:cat>
          <c:val>
            <c:numRef>
              <c:f>Sheet1!$E$2:$E$3</c:f>
              <c:numCache>
                <c:formatCode>0%</c:formatCode>
                <c:ptCount val="2"/>
                <c:pt idx="0">
                  <c:v>0.25800000000000001</c:v>
                </c:pt>
                <c:pt idx="1">
                  <c:v>0.16400000000000001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1C10-44FF-B1D0-D37B1A15CB6F}"/>
            </c:ext>
          </c:extLst>
        </c:ser>
        <c:ser>
          <c:idx val="0"/>
          <c:order val="4"/>
          <c:tx>
            <c:strRef>
              <c:f>Sheet1!$F$1</c:f>
              <c:strCache>
                <c:ptCount val="1"/>
                <c:pt idx="0">
                  <c:v>Approve, strongly</c:v>
                </c:pt>
              </c:strCache>
            </c:strRef>
          </c:tx>
          <c:spPr>
            <a:solidFill>
              <a:srgbClr val="328515"/>
            </a:solidFill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1C10-44FF-B1D0-D37B1A15CB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mixed-mode</c:v>
                </c:pt>
                <c:pt idx="1">
                  <c:v>text-only</c:v>
                </c:pt>
              </c:strCache>
            </c:strRef>
          </c:cat>
          <c:val>
            <c:numRef>
              <c:f>Sheet1!$F$2:$F$3</c:f>
              <c:numCache>
                <c:formatCode>0%</c:formatCode>
                <c:ptCount val="2"/>
                <c:pt idx="0">
                  <c:v>5.1999999999999998E-2</c:v>
                </c:pt>
                <c:pt idx="1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1C10-44FF-B1D0-D37B1A15CB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overlap val="100"/>
        <c:axId val="207128448"/>
        <c:axId val="207303040"/>
      </c:barChart>
      <c:catAx>
        <c:axId val="20712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 algn="ctr">
              <a:defRPr lang="en-US" sz="9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303040"/>
        <c:crosses val="autoZero"/>
        <c:auto val="1"/>
        <c:lblAlgn val="ctr"/>
        <c:lblOffset val="100"/>
        <c:noMultiLvlLbl val="0"/>
      </c:catAx>
      <c:valAx>
        <c:axId val="207303040"/>
        <c:scaling>
          <c:orientation val="minMax"/>
          <c:max val="1"/>
          <c:min val="0"/>
        </c:scaling>
        <c:delete val="1"/>
        <c:axPos val="l"/>
        <c:numFmt formatCode="0%" sourceLinked="1"/>
        <c:majorTickMark val="none"/>
        <c:minorTickMark val="none"/>
        <c:tickLblPos val="none"/>
        <c:crossAx val="207128448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60300972199701364"/>
          <c:y val="0.27107830271216099"/>
          <c:w val="0.37029284487893754"/>
          <c:h val="0.37559601924759406"/>
        </c:manualLayout>
      </c:layout>
      <c:overlay val="0"/>
      <c:spPr>
        <a:ln>
          <a:solidFill>
            <a:schemeClr val="bg1">
              <a:lumMod val="75000"/>
            </a:schemeClr>
          </a:solidFill>
        </a:ln>
      </c:spPr>
      <c:txPr>
        <a:bodyPr anchor="ctr" anchorCtr="0"/>
        <a:lstStyle/>
        <a:p>
          <a:pPr algn="ctr">
            <a:defRPr lang="en-US" sz="8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34EAF1EB-3A62-4A6A-8107-B6748BE01DFC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4DDB281A-F063-4571-949C-B79E14D0AB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856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2363" y="4630270"/>
            <a:ext cx="12192000" cy="62753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50" name="Picture 2" descr="C:\Users\neil\Desktop\Logos\CERC Logo 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4703220"/>
            <a:ext cx="3605309" cy="48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-2363" y="4572000"/>
            <a:ext cx="12192000" cy="5827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39289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979B6F-FADE-4E14-B692-1CD5D80AF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CD0DD7-F939-413C-8B2E-0D721B3CB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F7A788-254B-4FF0-836D-F4FDFE9E4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08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21C63-E432-4BEE-A455-E67843645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D0D83-CCA6-4170-8BE8-AD421F3C4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F5D8B9-5207-4F16-B76E-C206CFFE8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4BDEDE-A578-491E-B8A9-78CE0FEC6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F4460B-28AD-4CE9-BED2-34B0B2DFA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3D531-EA9E-4F90-9128-CD25B7408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587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4B9B8-C03E-461A-A6F6-947E4FB35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EB64A1-9E99-4E47-B73A-BFFF0C499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F2BA30-3963-4046-BC27-B10D50E56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12587-D101-4A3E-B36B-AAB500BF6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98B8CC-F5E5-43B3-BDF8-C17D2CFF3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F10904-3C9F-423E-9771-F27E426FF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366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82A6C-3F5E-4D58-891C-D914CB386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D61DAC-49A7-49A5-83FC-C81E6027B2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3C729-10C9-4C1B-8125-526796CC9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5542F-4D35-457F-85FD-6126E3E57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5E552-7EC1-489D-AAD9-331E21148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08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432540-491C-4BD4-93F1-D57BBCC39A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D7EFF2-7E33-42AC-B864-DE029CEA62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4D7A2-2DAC-401E-BB6F-6386C6688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07EB0-9F4F-4FFB-8D5B-348E99DCB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FBF12-34A4-4DE4-83B7-523CE4F0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257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899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855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1994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9646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614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 flipV="1">
            <a:off x="0" y="6577295"/>
            <a:ext cx="12192000" cy="28070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03" y="152400"/>
            <a:ext cx="11975797" cy="533400"/>
          </a:xfrm>
        </p:spPr>
        <p:txBody>
          <a:bodyPr>
            <a:normAutofit/>
          </a:bodyPr>
          <a:lstStyle>
            <a:lvl1pPr>
              <a:defRPr sz="32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603" y="685800"/>
            <a:ext cx="11975797" cy="5562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45600" y="6595732"/>
            <a:ext cx="284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4515" y="6517003"/>
            <a:ext cx="12206515" cy="6246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077783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09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4078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6225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3256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3902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4550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6EBE6-4606-CC6B-9215-E84A0DC340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65409F-7104-6CBC-F878-13DC066A76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81C88-C623-262F-A42A-EEC36D915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A9AB-3937-4D81-A299-1B452094ABD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C15DF-0F8D-F74D-A226-C2D29DC88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7FD9E-1C45-EE29-E782-A2E789F19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3E0A-9584-4C09-B5DD-A1998FD89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076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3AAFC-634D-B286-03BC-F2CE50EFC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0E9AD-E611-7305-25CE-329C7AD78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C210D-0592-B0B1-8474-82C53D270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A9AB-3937-4D81-A299-1B452094ABD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E43F8-6350-1231-0688-5DE701E45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63F7F-20D5-C52B-349E-B30F0FDC4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3E0A-9584-4C09-B5DD-A1998FD89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8338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B2652-D8C1-D0D6-40F4-71E556A37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49C0FE-D24B-C6B2-74B5-6CFA0B857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63733-B354-2875-DD88-4DF1551A1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A9AB-3937-4D81-A299-1B452094ABD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033D0-4E2A-6D17-6330-67E26710F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005C7-66EA-D00B-3DFE-9445B54EA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3E0A-9584-4C09-B5DD-A1998FD89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9693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9A569-D7B2-0290-C2A4-3EBA05DEB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F38CE-CEC4-7EC0-596D-527AF6A491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F88E76-D995-FC57-66E0-AB778B2B59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13309-FB43-5241-6090-6802138F4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A9AB-3937-4D81-A299-1B452094ABD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2CB7EF-3010-5DD2-36F7-601CC7397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223E3-6548-98B1-48DB-54325CB55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3E0A-9584-4C09-B5DD-A1998FD89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663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76450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C5773-27BB-7736-2AD8-AABFA1D71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7AC67F-7011-473B-41C6-6FDDE1961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E3DBB4-3B65-6553-D7EB-236F5C58E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0DD455-8728-2C0C-BEFD-83849614D9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B92DAF-B557-5737-AD89-78FF0F3A29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FE8A11-6CB3-9D59-A66B-7C80992A4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A9AB-3937-4D81-A299-1B452094ABD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4368F9-6A75-0D73-289D-14ABE18F0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14A1B3-5FC3-996F-6ADF-0F2F5375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3E0A-9584-4C09-B5DD-A1998FD89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166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04ED4-A273-B489-85E7-D7431D53C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2E880A-87F4-2721-E73B-46A734061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A9AB-3937-4D81-A299-1B452094ABD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49A003-3A3F-38AF-498B-59C152074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3A5E11-0F76-BEA1-EEA0-9AE8AA458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3E0A-9584-4C09-B5DD-A1998FD89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5032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BD6157-3607-B0C2-2262-651B22837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A9AB-3937-4D81-A299-1B452094ABD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3311BD-9435-FA7B-E26B-05527AC76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A83FA3-2DF2-252D-8284-F6B50729C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3E0A-9584-4C09-B5DD-A1998FD89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3694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AF93E-A51B-7C3D-B8D8-B3B91B527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5EEE0-56BE-F5F7-EB2D-528E77F6D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E13962-3735-5AF6-9318-E22BFA3263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2289C-4C0E-0264-47D0-C10A1F395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A9AB-3937-4D81-A299-1B452094ABD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D7CC1E-0645-BC9B-1B74-8FAA9374F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6B819C-F97D-2644-1544-995541D4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3E0A-9584-4C09-B5DD-A1998FD89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2727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CF9F9-B213-C4C3-6810-EEFA2119C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507FA3-D1F1-6F0F-46C6-CDE0138C55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47606E-27F4-72C4-CA8B-45CC49AB5A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E1F9BA-B711-BB9B-8242-B427CC3A9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A9AB-3937-4D81-A299-1B452094ABD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77625E-D01A-A6DD-DB3D-C510A6B2E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1DE61-B9BB-8C9D-2E99-98729D692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3E0A-9584-4C09-B5DD-A1998FD89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5732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46B82-ABAC-18AE-DFC7-BE70F82DE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47E3D0-DA77-322F-CA4F-95F093BA7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F258F-6669-47EA-6EFE-2D0A5C902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A9AB-3937-4D81-A299-1B452094ABD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D28322-622C-DC5A-B7B3-0FE905508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8CB6A-129B-A034-09EE-E2110283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3E0A-9584-4C09-B5DD-A1998FD89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6652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57C977-94F9-B70A-4069-76841A30A3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BDDCD-DC34-C192-2F20-4D2DBD29A3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0C9B1-3A60-E9B1-851A-35E6622B6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A9AB-3937-4D81-A299-1B452094ABD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9505B-0F9C-5AEB-B15F-309057FF2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8B522-7DE3-0BC1-FC74-8E109B23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3E0A-9584-4C09-B5DD-A1998FD89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957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9D8C2-74B2-1FC8-2BBA-EFD5A7649C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E7F4F5-3908-DD16-3DEF-04A9E3A54A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9A497-AAA1-6742-F876-37E251FD5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17B6-CECB-4E63-B18A-B5C112F7740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DBEE2-8085-E5F7-5507-C0E837959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9FB74D-3E39-A0D0-A6BF-BCE126F7E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28E-DCD3-42DE-A16B-1C98D943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7940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DEB09-51DA-A989-9F5C-C74998DE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86E8C-2DCC-3B7C-D7A3-452619B68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11E41-0758-565E-354D-69E45EBD2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17B6-CECB-4E63-B18A-B5C112F7740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1F528-71A5-FBD9-C3BF-0B359429B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34194E-D875-5DDA-2462-950AD6C07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28E-DCD3-42DE-A16B-1C98D943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703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080E1-4514-8E8C-E002-141E0823B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7DC9E-E60C-B638-F0F0-4D30F389A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97DD5-2FA3-ED6C-AEAA-81349CD4E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17B6-CECB-4E63-B18A-B5C112F7740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79BC9-6C71-7922-9CC7-44DE3B9F3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16499-D525-ADED-60F0-9D0A9420F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28E-DCD3-42DE-A16B-1C98D943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615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8407A-9ACC-44C0-B07B-95AD70C64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7B3F9E-67F6-4099-B2E6-AFD8C7CC43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9A563-BAA1-444F-A429-BB1A47845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D9204-1C48-459C-93E8-227E6B4C7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0EA0B-3F99-472A-93A6-D13E368DF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02260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2EAB-C20F-9DC8-0E2D-E17F19C16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82D68-EF19-D17A-C2A5-1A205844D2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0D7E2D-63A9-3981-29F8-36B4E278E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226EBD-95F4-A27C-E628-9BDA470EA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17B6-CECB-4E63-B18A-B5C112F7740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BF3640-FBB5-3426-F4E1-93FA57A12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EF2763-244D-EE10-9446-C38C11A02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28E-DCD3-42DE-A16B-1C98D943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083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F7DEE-9986-3FA1-46AC-03C3EE01A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F9B287-DB40-BAEF-8562-7B176E4875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216EAD-1BBD-DDF0-21F6-61EDFAE102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4D593C-34A0-DE85-7ACF-4C9779448D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F0EC7D-538B-B01D-83D4-6207CD579F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EC2553-5A8D-2617-3D97-E191EF988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17B6-CECB-4E63-B18A-B5C112F7740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75CD33-E635-5FAB-2C1A-30245783F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464013-8D15-C312-9239-F58DA7D77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28E-DCD3-42DE-A16B-1C98D943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61770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AED50-3B8D-9044-1976-C3F4AB62B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281DEF-2D2E-69C4-2CBA-38616E525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17B6-CECB-4E63-B18A-B5C112F7740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30933E-27EB-23C9-59B2-433C99425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B4D268-C124-4DBA-053A-94526E4E2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28E-DCD3-42DE-A16B-1C98D943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5965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EA1287-0479-2037-D4EB-9D862EACD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17B6-CECB-4E63-B18A-B5C112F7740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FFB113-B2C0-5CC5-8DC3-499DF7C8C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5BFEC0-BB14-8D24-E830-D1742AED3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28E-DCD3-42DE-A16B-1C98D943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5615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7E339-FFD5-492C-DB72-0E5B67F79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88632-CAB3-55A1-FEE0-8A4B6F8B3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95601D-30D1-3824-B84B-CCDD6DA1B1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3D0D0F-D8F3-55C8-903C-9791CEC85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17B6-CECB-4E63-B18A-B5C112F7740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41EC9E-1127-17B9-625D-07122B47A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612D03-2018-2D8B-158A-A9F56289F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28E-DCD3-42DE-A16B-1C98D943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01800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B5BFD-AB4E-97F5-5210-FC59B6072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87F18C-6E31-6EE1-6F0C-F7D2CC42B0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AD3ACD-22DC-3292-EB17-91C192773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8B042C-1AD0-5AE8-5BF7-79DA6FF60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17B6-CECB-4E63-B18A-B5C112F7740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C5242D-2693-D67D-5C32-349340790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81565D-C2FE-664E-0F07-91462F3B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28E-DCD3-42DE-A16B-1C98D943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835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D32E8-1D5A-3C56-BC67-E3058D353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01A8BD-128A-D796-83EB-6A0F1AB21B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007B0-F5CF-0936-5627-1A4FBE64F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17B6-CECB-4E63-B18A-B5C112F7740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10462-A178-5C0F-1844-65501E9F3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0C733-136F-577F-D289-CB243DB72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28E-DCD3-42DE-A16B-1C98D943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42481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4DB1BF-3C57-B9FC-459E-E4696F502A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57BAAD-E905-3EEC-BE1F-9439E1E19E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A932C-8399-20E6-FFED-A14BEB869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17B6-CECB-4E63-B18A-B5C112F7740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1EAE33-DEB5-632A-76EF-C851B6B8F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8318F-A35F-EEF8-3C50-858289AF2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28E-DCD3-42DE-A16B-1C98D943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53823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9FF97-2091-ECC2-ACB7-E14F5C22D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F8DF2-3C87-B01A-5AE9-44F2EE2FE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17B6-CECB-4E63-B18A-B5C112F7740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74C6CE-E63C-04A2-1021-157E89F3E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DE909F-5101-D462-2278-459023B3D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28E-DCD3-42DE-A16B-1C98D943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73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CD877-3C02-412F-91B2-DE6886403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85FE1-C96D-4079-9361-233D1E8D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C0F45-9063-49BD-99EA-CB8C7BC6F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76A8F-9406-49E1-8950-866D4E79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7CE0A-F368-4417-B81E-145AE28A1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696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2075D-4816-401A-A294-C02C81A42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742F8-E4F1-4B24-8D96-848B78223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48EB1-A9B4-42EF-BCB9-4D2EF2181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8DE4A-4881-4A5E-84B5-9880099BF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5BA7-3437-4B3B-A1AE-180839957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48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6C601-7B6C-4F9A-9AD0-F164F054B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8A3B8-8B45-42E0-9E2E-BA71B0E9FC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67228B-60B4-4B04-96F5-87DB09682E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CE680E-4727-487A-BC9B-4CF086BE8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7F9A52-5230-4199-B898-B8279D6F0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802F67-DD6D-4D6D-8B20-B3C0347D6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645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8BD3F-0AC1-46D5-8C0B-BCADF5DD2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8E5F6B-A2DB-48FC-8270-A2E48EC1C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9F6C3E-6EAC-4D37-ABC6-131C886499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05479D-50DA-4E83-9DD5-19035DCF1D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EAA1A0-28AF-4A1C-AFC2-998E8FD035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DA097C-197C-4AAD-A379-8FAEA7AE4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186FBF-CCD4-4E8F-946D-BDADC4E00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C5DCB5-FB96-49DF-A499-B49943150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171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61CC1-0A95-428E-BD20-F2D04F187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5991E8-BFF8-4C84-8581-526D94322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3BC3D8-5678-49F3-8C36-30078A8F2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F210AE-A5B5-4169-A511-1CDC19E1F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85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5602A-04E9-4056-BEF7-4A72165C29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962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AE73C5-28AA-4A38-A020-BA2DBD22A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BDB13-D2E7-4740-A743-4013E09F6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9883C-80EF-406F-826B-9DA06DEE0C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213B6-A511-4186-B054-187542BADBDE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E22A0-DFD6-4E8E-9DCD-BD6545D8F3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B0D19-3BB5-4D7C-8C1E-9978A703D8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284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5602A-04E9-4056-BEF7-4A72165C29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43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51FD67-175F-17C9-B3AB-1A2C2C45E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DRAFT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79F5AC-12E5-DF14-29FD-8788CC2BD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432521-C375-6A7C-24F2-808223D8CA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34A9AB-3937-4D81-A299-1B452094ABD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9466B-494A-B8E3-13C4-019AB773BE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C0C2D7-020A-2CA2-64CA-7BCE5AD69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E23E0A-9584-4C09-B5DD-A1998FD89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704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72FBA3-1060-5C2D-3818-5F706D08C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BB66BE-0B28-3866-39AA-9F0A50D600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DD63E-30DC-FB38-FBCF-EF0569C6F8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8C17B6-CECB-4E63-B18A-B5C112F77400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A8E97-C899-1BB7-E2D4-CFDAD8B27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A58710-5890-3D9A-5367-80EAA1A9B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49E28E-DCD3-42DE-A16B-1C98D943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92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nam11.safelinks.protection.outlook.com/?url=https%3A%2F%2Fwww.cambridge.org%2Fcore%2Fjournals%2Fpolitical-science-research-and-methods%2Farticle%2Festimating-public-opinion-from-surveys-the-impact-of-including-a-dont-know-response-option-in-policy-preference-questions%2F77F4AFF4FCF5D2E547C85B17FE3E2A58&amp;data=05%7C02%7Crachel%40cerc.net%7C1631fd14b31748d89bd608de806518a2%7C110efb3e2deb46ebb07ceafddfb325ad%7C1%7C0%7C639089368877804209%7CUnknown%7CTWFpbGZsb3d8eyJFbXB0eU1hcGkiOnRydWUsIlYiOiIwLjAuMDAwMCIsIlAiOiJXaW4zMiIsIkFOIjoiTWFpbCIsIldUIjoyfQ%3D%3D%7C0%7C%7C%7C&amp;sdata=zgaqyk7WSvCLybipKa2FJC72gSZPK6LAZI21MBDaV%2Fo%3D&amp;reserved=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4">
            <a:extLst>
              <a:ext uri="{FF2B5EF4-FFF2-40B4-BE49-F238E27FC236}">
                <a16:creationId xmlns:a16="http://schemas.microsoft.com/office/drawing/2014/main" id="{70FB64A6-1F5F-419C-9883-C2ECE81BC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28600" y="986116"/>
            <a:ext cx="8458200" cy="3566160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2600" b="1" kern="1200" dirty="0">
                <a:latin typeface="Aptos" panose="020B0004020202020204" pitchFamily="34" charset="0"/>
              </a:rPr>
              <a:t>What’s the Benefit of Interviewers? What’s the Problem with Texts?</a:t>
            </a:r>
            <a:br>
              <a:rPr lang="en-US" sz="2600" kern="1200" dirty="0">
                <a:latin typeface="Aptos" panose="020B0004020202020204" pitchFamily="34" charset="0"/>
              </a:rPr>
            </a:br>
            <a:r>
              <a:rPr lang="en-US" sz="2600" i="1" kern="1200" dirty="0">
                <a:latin typeface="Aptos" panose="020B0004020202020204" pitchFamily="34" charset="0"/>
              </a:rPr>
              <a:t>Evidence from a Live Field Comparison</a:t>
            </a:r>
            <a:br>
              <a:rPr lang="en-US" sz="2600" kern="1200" dirty="0">
                <a:latin typeface="Aptos" panose="020B0004020202020204" pitchFamily="34" charset="0"/>
              </a:rPr>
            </a:br>
            <a:endParaRPr lang="en-US" sz="2600" kern="1200" dirty="0">
              <a:latin typeface="Aptos" panose="020B0004020202020204" pitchFamily="34" charset="0"/>
            </a:endParaRPr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6B06F778-D96F-A594-002E-5F6A2CBBD094}"/>
              </a:ext>
            </a:extLst>
          </p:cNvPr>
          <p:cNvSpPr txBox="1">
            <a:spLocks/>
          </p:cNvSpPr>
          <p:nvPr/>
        </p:nvSpPr>
        <p:spPr>
          <a:xfrm>
            <a:off x="-457200" y="3454997"/>
            <a:ext cx="9906000" cy="1493521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>
                <a:latin typeface="Aptos" panose="020B0004020202020204" pitchFamily="34" charset="0"/>
              </a:rPr>
              <a:t>John Nienstedt and Rachel Lawler</a:t>
            </a:r>
          </a:p>
          <a:p>
            <a:pPr algn="l"/>
            <a:r>
              <a:rPr lang="en-US" sz="1600" dirty="0">
                <a:latin typeface="Aptos" panose="020B0004020202020204" pitchFamily="34" charset="0"/>
              </a:rPr>
              <a:t>Competitive Edge Research &amp; Communication, Inc.</a:t>
            </a:r>
          </a:p>
          <a:p>
            <a:pPr algn="l"/>
            <a:r>
              <a:rPr lang="en-US" sz="1600" dirty="0">
                <a:latin typeface="Aptos" panose="020B0004020202020204" pitchFamily="34" charset="0"/>
              </a:rPr>
              <a:t>81</a:t>
            </a:r>
            <a:r>
              <a:rPr lang="en-US" sz="1600" baseline="30000" dirty="0">
                <a:latin typeface="Aptos" panose="020B0004020202020204" pitchFamily="34" charset="0"/>
              </a:rPr>
              <a:t>st</a:t>
            </a:r>
            <a:r>
              <a:rPr lang="en-US" sz="1600" dirty="0">
                <a:latin typeface="Aptos" panose="020B0004020202020204" pitchFamily="34" charset="0"/>
              </a:rPr>
              <a:t> AAPOR Annual Conference – </a:t>
            </a:r>
            <a:r>
              <a:rPr lang="en-US" sz="1600" i="1" dirty="0">
                <a:latin typeface="Aptos" panose="020B0004020202020204" pitchFamily="34" charset="0"/>
              </a:rPr>
              <a:t>Pushing-to-Web Studies Session</a:t>
            </a:r>
            <a:endParaRPr lang="en-US" sz="1600" dirty="0">
              <a:latin typeface="Aptos" panose="020B0004020202020204" pitchFamily="34" charset="0"/>
            </a:endParaRPr>
          </a:p>
        </p:txBody>
      </p:sp>
      <p:pic>
        <p:nvPicPr>
          <p:cNvPr id="13" name="Picture 12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989A268A-505D-8912-9851-8EB9F7EFD7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4600" y="6400800"/>
            <a:ext cx="1777365" cy="2762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D3B8309-262F-539F-1811-C5444144A7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5307" y="180974"/>
            <a:ext cx="4097007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843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C9E68-BEBE-11CD-2483-CA099A6E6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65E81-DF9B-F46B-8DFA-E783FAE1B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578755"/>
            <a:ext cx="11887200" cy="5288645"/>
          </a:xfrm>
        </p:spPr>
        <p:txBody>
          <a:bodyPr>
            <a:noAutofit/>
          </a:bodyPr>
          <a:lstStyle/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Self-administered survey methods generally require less infrastructure and are cheaper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Our profit margin on the text-based survey was 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13% higher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Their cost advantage may grow as live interviewing likely becomes more difficult</a:t>
            </a:r>
          </a:p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But data quality appears weaker</a:t>
            </a:r>
          </a:p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And no mode is future-proof 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Text may also face blocking, filtering, regulation, or shifts in cultural tastes</a:t>
            </a:r>
          </a:p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Researchers should: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Understand the tradeoffs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Be transparent about them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Thoughtfully balance them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Optimize across modes, rather than reflexively eliminating live interviewers</a:t>
            </a:r>
          </a:p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And thinking civically: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Consider how modes that reduce human interaction affect our – the industry’s -- results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Is America truly becoming more polarized… or is it just a mode effect?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24CDF1-B57D-4C56-7639-C0ACFF9C9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3CE1B134-C515-9920-F323-89BCB4230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5050"/>
            <a:ext cx="118872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Why it Matters</a:t>
            </a:r>
          </a:p>
        </p:txBody>
      </p:sp>
      <p:pic>
        <p:nvPicPr>
          <p:cNvPr id="2" name="Picture 1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66D0C415-E418-11DB-9193-C40681B453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7355" y="6172200"/>
            <a:ext cx="177736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51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EC086-02C3-EEEC-34E3-2F063EC27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9D7523-A96D-D33A-640E-1778EBC81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ED86FE6-FFDA-6B76-7042-EC8FCB29E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3135630"/>
            <a:ext cx="11887200" cy="90297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Aptos" panose="020B0004020202020204" pitchFamily="34" charset="0"/>
              </a:rPr>
              <a:t>Thanks!</a:t>
            </a:r>
          </a:p>
        </p:txBody>
      </p:sp>
      <p:pic>
        <p:nvPicPr>
          <p:cNvPr id="2" name="Picture 1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BED57F28-704A-7DC3-FFB5-25874188B5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7355" y="6172200"/>
            <a:ext cx="177736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098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EBAFAB-6A47-D8D6-E4F6-8760E226E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0BEC2-ABBA-85E7-93BD-EAFA24ACD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" y="587101"/>
            <a:ext cx="10075434" cy="3222899"/>
          </a:xfrm>
        </p:spPr>
        <p:txBody>
          <a:bodyPr>
            <a:noAutofit/>
          </a:bodyPr>
          <a:lstStyle/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Widespread caller ID adoption has normalized call screening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Unknown numbers are routinely dismissed as telemarketing or scams</a:t>
            </a:r>
          </a:p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Barriers have driven live interviewing costs up…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…pushing data collection toward reliance on self-administered surveys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At what point are they “opt-in” surveys?</a:t>
            </a:r>
          </a:p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What changes when we move away from 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mixed mode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 and only invite people via  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text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SAMPLE FRAME</a:t>
            </a:r>
          </a:p>
          <a:p>
            <a:pPr lvl="1"/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Are people with listed mobile phones different?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F0EAA5-E12F-57A1-4DFB-5F1B9D274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2FB5B371-497D-E8BB-0B42-9F4E90844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5049"/>
            <a:ext cx="11887200" cy="593265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Industry Context: The Push Toward Automation </a:t>
            </a:r>
          </a:p>
        </p:txBody>
      </p:sp>
      <p:pic>
        <p:nvPicPr>
          <p:cNvPr id="2" name="Picture 1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E5EADE89-B31B-734B-901B-E10A3A712B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7355" y="6172200"/>
            <a:ext cx="1777365" cy="2762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ECADDA4-0F7D-C0F9-044F-40328896F0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0" y="638314"/>
            <a:ext cx="1807845" cy="180784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67D38B1-7A0F-C52D-4A55-9E1D76300F6B}"/>
              </a:ext>
            </a:extLst>
          </p:cNvPr>
          <p:cNvSpPr txBox="1"/>
          <p:nvPr/>
        </p:nvSpPr>
        <p:spPr>
          <a:xfrm>
            <a:off x="4876800" y="4649208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100A454-CBCD-713E-B837-A33858256353}"/>
              </a:ext>
            </a:extLst>
          </p:cNvPr>
          <p:cNvSpPr txBox="1">
            <a:spLocks/>
          </p:cNvSpPr>
          <p:nvPr/>
        </p:nvSpPr>
        <p:spPr>
          <a:xfrm>
            <a:off x="121920" y="3512465"/>
            <a:ext cx="11852800" cy="31815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ENGAGEMENT</a:t>
            </a:r>
          </a:p>
          <a:p>
            <a:pPr lvl="1"/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Does texting affect engagement and do interviewers affect participation and completion rates?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OPINION MEASUREMENT</a:t>
            </a:r>
          </a:p>
          <a:p>
            <a:pPr lvl="1"/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 the modes produce different results?</a:t>
            </a:r>
          </a:p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QUALITY</a:t>
            </a:r>
          </a:p>
          <a:p>
            <a:pPr lvl="1"/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Which method produces better data?</a:t>
            </a:r>
          </a:p>
          <a:p>
            <a:pPr lvl="1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Without external benchmarks, answering that question is challenging.</a:t>
            </a:r>
          </a:p>
        </p:txBody>
      </p:sp>
    </p:spTree>
    <p:extLst>
      <p:ext uri="{BB962C8B-B14F-4D97-AF65-F5344CB8AC3E}">
        <p14:creationId xmlns:p14="http://schemas.microsoft.com/office/powerpoint/2010/main" val="370468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E68E7-4582-E737-53DA-97AF144DE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E3C21-4E6E-15AD-47AF-20B9648D4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631009"/>
            <a:ext cx="5867400" cy="50654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Mixed-Mode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n=802 voters, MoSE: +/- 3.5%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Field dates: 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August 4-12, 2025</a:t>
            </a:r>
          </a:p>
          <a:p>
            <a:pPr lvl="2"/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Text invite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 (48%)</a:t>
            </a:r>
            <a:endParaRPr lang="en-US" b="1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Phone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 (43%)</a:t>
            </a:r>
            <a:endParaRPr lang="en-US" b="1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Email invite 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(9%)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50 questions</a:t>
            </a:r>
            <a:endParaRPr lang="en-US" dirty="0">
              <a:highlight>
                <a:srgbClr val="FFFF00"/>
              </a:highlight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E8AA50-AD0A-E138-3C47-4554DE7FC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CBD36FCE-0B07-8775-D71E-E225E1E61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5050"/>
            <a:ext cx="118872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Comparing 2 CERC Projects</a:t>
            </a:r>
          </a:p>
        </p:txBody>
      </p:sp>
      <p:pic>
        <p:nvPicPr>
          <p:cNvPr id="2" name="Picture 1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85F9FBF7-12BC-0219-90CC-7AC254B41E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7355" y="6172200"/>
            <a:ext cx="1777365" cy="27622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641E3E2-AA8E-6F98-16B1-C950CB162914}"/>
              </a:ext>
            </a:extLst>
          </p:cNvPr>
          <p:cNvSpPr txBox="1">
            <a:spLocks/>
          </p:cNvSpPr>
          <p:nvPr/>
        </p:nvSpPr>
        <p:spPr>
          <a:xfrm>
            <a:off x="5920740" y="641091"/>
            <a:ext cx="6019800" cy="5082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Text-Only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n=307 voters, MoSE: +/- 5.6%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Field dates: 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September 8-15, 2025</a:t>
            </a:r>
          </a:p>
          <a:p>
            <a:pPr lvl="2"/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Text invite 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(100%)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22 questions</a:t>
            </a:r>
            <a:endParaRPr lang="en-US" dirty="0">
              <a:highlight>
                <a:srgbClr val="FFFF00"/>
              </a:highlight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39B15F7-B7BA-CC4C-B88E-EFEBBB21F4E2}"/>
              </a:ext>
            </a:extLst>
          </p:cNvPr>
          <p:cNvSpPr txBox="1">
            <a:spLocks/>
          </p:cNvSpPr>
          <p:nvPr/>
        </p:nvSpPr>
        <p:spPr>
          <a:xfrm>
            <a:off x="93618" y="3467783"/>
            <a:ext cx="11963400" cy="28485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Why did we do this?</a:t>
            </a:r>
          </a:p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Datasets are weighted to the same parameters</a:t>
            </a:r>
          </a:p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Question overlap between both studies:</a:t>
            </a:r>
          </a:p>
          <a:p>
            <a:pPr lvl="1"/>
            <a:r>
              <a:rPr lang="en-US" i="1" dirty="0">
                <a:latin typeface="Aptos" panose="020B0004020202020204" pitchFamily="34" charset="0"/>
                <a:cs typeface="Arial" panose="020B0604020202020204" pitchFamily="34" charset="0"/>
              </a:rPr>
              <a:t>Do you believe things in the City of San Diego are heading in the right direction or have they gotten off on the wrong track? </a:t>
            </a:r>
          </a:p>
          <a:p>
            <a:pPr lvl="1"/>
            <a:r>
              <a:rPr lang="en-US" i="1" dirty="0">
                <a:latin typeface="Aptos" panose="020B0004020202020204" pitchFamily="34" charset="0"/>
                <a:cs typeface="Arial" panose="020B0604020202020204" pitchFamily="34" charset="0"/>
              </a:rPr>
              <a:t>Do you approve or disapprove of the job Todd Gloria is doing as Mayor of San Diego?</a:t>
            </a:r>
          </a:p>
          <a:p>
            <a:pPr lvl="1"/>
            <a:r>
              <a:rPr lang="en-US" i="1" dirty="0">
                <a:latin typeface="Aptos" panose="020B0004020202020204" pitchFamily="34" charset="0"/>
                <a:cs typeface="Arial" panose="020B0604020202020204" pitchFamily="34" charset="0"/>
              </a:rPr>
              <a:t>Do you approve or disapprove of the job the San Diego City Council is doing?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2EBF6E6-B6BE-5F1E-7C57-C3A97F6032BC}"/>
              </a:ext>
            </a:extLst>
          </p:cNvPr>
          <p:cNvSpPr/>
          <p:nvPr/>
        </p:nvSpPr>
        <p:spPr>
          <a:xfrm>
            <a:off x="457200" y="631009"/>
            <a:ext cx="5638800" cy="26978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AAEF4CA-992C-212A-9F88-A89C36CDFD88}"/>
              </a:ext>
            </a:extLst>
          </p:cNvPr>
          <p:cNvSpPr/>
          <p:nvPr/>
        </p:nvSpPr>
        <p:spPr>
          <a:xfrm>
            <a:off x="6248400" y="624567"/>
            <a:ext cx="5715000" cy="27042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10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E7FE9-BE70-9527-CF8B-B3307EDAB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0BABF-9B5C-AF71-7C3C-8E516E124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579183"/>
            <a:ext cx="11963400" cy="2861779"/>
          </a:xfrm>
        </p:spPr>
        <p:txBody>
          <a:bodyPr>
            <a:noAutofit/>
          </a:bodyPr>
          <a:lstStyle/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We used the same L2 voter sample, but significant differences emerge between </a:t>
            </a:r>
            <a:r>
              <a:rPr lang="en-US" dirty="0" err="1">
                <a:latin typeface="Aptos" panose="020B0004020202020204" pitchFamily="34" charset="0"/>
                <a:cs typeface="Arial" panose="020B0604020202020204" pitchFamily="34" charset="0"/>
              </a:rPr>
              <a:t>textable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 (mobile phones), non-</a:t>
            </a:r>
            <a:r>
              <a:rPr lang="en-US" dirty="0" err="1">
                <a:latin typeface="Aptos" panose="020B0004020202020204" pitchFamily="34" charset="0"/>
                <a:cs typeface="Arial" panose="020B0604020202020204" pitchFamily="34" charset="0"/>
              </a:rPr>
              <a:t>textable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, and non-contactable voters</a:t>
            </a:r>
          </a:p>
          <a:p>
            <a:r>
              <a:rPr lang="en-US" dirty="0" err="1">
                <a:latin typeface="Aptos" panose="020B0004020202020204" pitchFamily="34" charset="0"/>
                <a:cs typeface="Arial" panose="020B0604020202020204" pitchFamily="34" charset="0"/>
              </a:rPr>
              <a:t>Textable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 sample generally had fewer: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Voters &lt; 35 and seniors 75+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Women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Latinos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High propensity voters</a:t>
            </a:r>
          </a:p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And more Democrats.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187672-DB21-EE73-F154-332F9F7BD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19E8D55-5DD5-AB12-CBAD-11FFF25B4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5050"/>
            <a:ext cx="118872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Differences within the Frame</a:t>
            </a:r>
          </a:p>
        </p:txBody>
      </p:sp>
      <p:pic>
        <p:nvPicPr>
          <p:cNvPr id="2" name="Picture 1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EE95A15A-7F34-A550-6995-1AEAE0B1B3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6626" y="6195189"/>
            <a:ext cx="1766984" cy="274612"/>
          </a:xfrm>
          <a:prstGeom prst="rect">
            <a:avLst/>
          </a:prstGeom>
        </p:spPr>
      </p:pic>
      <p:graphicFrame>
        <p:nvGraphicFramePr>
          <p:cNvPr id="5" name="Chart 87">
            <a:extLst>
              <a:ext uri="{FF2B5EF4-FFF2-40B4-BE49-F238E27FC236}">
                <a16:creationId xmlns:a16="http://schemas.microsoft.com/office/drawing/2014/main" id="{72BD4D33-2FC6-A094-BB4A-E4A63D3C54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2836585"/>
              </p:ext>
            </p:extLst>
          </p:nvPr>
        </p:nvGraphicFramePr>
        <p:xfrm>
          <a:off x="147860" y="3501610"/>
          <a:ext cx="6640720" cy="2998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B91F4783-F525-8135-7C47-228896644A39}"/>
              </a:ext>
            </a:extLst>
          </p:cNvPr>
          <p:cNvSpPr/>
          <p:nvPr/>
        </p:nvSpPr>
        <p:spPr>
          <a:xfrm>
            <a:off x="716182" y="5499417"/>
            <a:ext cx="4190329" cy="63495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4A2E75D3-5018-52AB-0E6B-53072F4CDB51}"/>
              </a:ext>
            </a:extLst>
          </p:cNvPr>
          <p:cNvSpPr/>
          <p:nvPr/>
        </p:nvSpPr>
        <p:spPr>
          <a:xfrm rot="10800000">
            <a:off x="617337" y="3775820"/>
            <a:ext cx="144082" cy="576280"/>
          </a:xfrm>
          <a:prstGeom prst="rightBrac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A6ECA07-F07D-0548-1000-1534CD3F6E18}"/>
              </a:ext>
            </a:extLst>
          </p:cNvPr>
          <p:cNvSpPr/>
          <p:nvPr/>
        </p:nvSpPr>
        <p:spPr>
          <a:xfrm rot="10800000">
            <a:off x="2148838" y="3779712"/>
            <a:ext cx="144082" cy="842358"/>
          </a:xfrm>
          <a:prstGeom prst="rightBrac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A43C580E-B153-951C-4618-E4E9604DDB18}"/>
              </a:ext>
            </a:extLst>
          </p:cNvPr>
          <p:cNvSpPr/>
          <p:nvPr/>
        </p:nvSpPr>
        <p:spPr>
          <a:xfrm rot="10800000">
            <a:off x="3688227" y="3773660"/>
            <a:ext cx="144082" cy="1290702"/>
          </a:xfrm>
          <a:prstGeom prst="rightBrac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0A51E4-2962-EC64-51F3-865A8EC9F459}"/>
              </a:ext>
            </a:extLst>
          </p:cNvPr>
          <p:cNvSpPr txBox="1"/>
          <p:nvPr/>
        </p:nvSpPr>
        <p:spPr>
          <a:xfrm>
            <a:off x="245540" y="3962557"/>
            <a:ext cx="4943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26%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AC6A85-2ABF-24B0-AB0B-B64B1DF17289}"/>
              </a:ext>
            </a:extLst>
          </p:cNvPr>
          <p:cNvSpPr txBox="1"/>
          <p:nvPr/>
        </p:nvSpPr>
        <p:spPr>
          <a:xfrm>
            <a:off x="1785991" y="4097026"/>
            <a:ext cx="4943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37%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89579C8-7008-9583-9F42-45A0BF3B58D2}"/>
              </a:ext>
            </a:extLst>
          </p:cNvPr>
          <p:cNvSpPr txBox="1"/>
          <p:nvPr/>
        </p:nvSpPr>
        <p:spPr>
          <a:xfrm>
            <a:off x="3333463" y="4322001"/>
            <a:ext cx="4943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57%</a:t>
            </a:r>
          </a:p>
        </p:txBody>
      </p:sp>
      <p:graphicFrame>
        <p:nvGraphicFramePr>
          <p:cNvPr id="8" name="Chart 87">
            <a:extLst>
              <a:ext uri="{FF2B5EF4-FFF2-40B4-BE49-F238E27FC236}">
                <a16:creationId xmlns:a16="http://schemas.microsoft.com/office/drawing/2014/main" id="{05150599-851B-7CF2-D1AA-69AEF0C2B8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7586485"/>
              </p:ext>
            </p:extLst>
          </p:nvPr>
        </p:nvGraphicFramePr>
        <p:xfrm>
          <a:off x="5368301" y="3482262"/>
          <a:ext cx="6640720" cy="300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5BCEF703-42C6-563B-28BA-879AECF27979}"/>
              </a:ext>
            </a:extLst>
          </p:cNvPr>
          <p:cNvSpPr/>
          <p:nvPr/>
        </p:nvSpPr>
        <p:spPr>
          <a:xfrm>
            <a:off x="5949434" y="4885509"/>
            <a:ext cx="4190329" cy="124339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99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10" grpId="0" animBg="1"/>
      <p:bldP spid="11" grpId="0" animBg="1"/>
      <p:bldP spid="12" grpId="0" animBg="1"/>
      <p:bldP spid="13" grpId="0" animBg="1"/>
      <p:bldP spid="14" grpId="0"/>
      <p:bldP spid="16" grpId="0"/>
      <p:bldP spid="17" grpId="0"/>
      <p:bldGraphic spid="8" grpId="0">
        <p:bldAsOne/>
      </p:bldGraphic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32FB6-2A17-5D5B-CC02-4E1BA78B2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E9AF5-5BE7-ADA1-E78F-1E2F02DEA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578755"/>
            <a:ext cx="11963400" cy="747172"/>
          </a:xfrm>
        </p:spPr>
        <p:txBody>
          <a:bodyPr>
            <a:noAutofit/>
          </a:bodyPr>
          <a:lstStyle/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The 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mixed-mode study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 has significantly more midterms than the 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text-only study</a:t>
            </a:r>
          </a:p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Even </a:t>
            </a:r>
            <a:r>
              <a:rPr lang="en-US" i="1" dirty="0">
                <a:latin typeface="Aptos" panose="020B0004020202020204" pitchFamily="34" charset="0"/>
                <a:cs typeface="Arial" panose="020B0604020202020204" pitchFamily="34" charset="0"/>
              </a:rPr>
              <a:t>within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 the 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mixed mode 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study, phone midterms are significantly higher than text or email midterms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29714B-1C57-456C-F3E6-23B417160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7342DB85-98F1-6FD5-CB01-B16F45439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5050"/>
            <a:ext cx="118872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Differences in Engagement</a:t>
            </a:r>
          </a:p>
        </p:txBody>
      </p:sp>
      <p:pic>
        <p:nvPicPr>
          <p:cNvPr id="2" name="Picture 1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120100F3-BD27-5F9A-CD04-44F6DEE4AF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7596" y="6178199"/>
            <a:ext cx="1777365" cy="276225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67C6DD6-6F8B-8658-5637-EFE3FAF5ED8B}"/>
              </a:ext>
            </a:extLst>
          </p:cNvPr>
          <p:cNvSpPr txBox="1">
            <a:spLocks/>
          </p:cNvSpPr>
          <p:nvPr/>
        </p:nvSpPr>
        <p:spPr>
          <a:xfrm>
            <a:off x="990600" y="1562859"/>
            <a:ext cx="4495800" cy="5065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Mixed-Mode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38% mid-term rate</a:t>
            </a:r>
          </a:p>
          <a:p>
            <a:pPr lvl="2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Phone: 44% </a:t>
            </a:r>
          </a:p>
          <a:p>
            <a:pPr lvl="2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Text: 34%</a:t>
            </a:r>
          </a:p>
          <a:p>
            <a:pPr lvl="2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Email: 20%</a:t>
            </a:r>
          </a:p>
          <a:p>
            <a:pPr marL="457200" lvl="1" indent="0">
              <a:buNone/>
            </a:pPr>
            <a:endParaRPr lang="en-US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lvl="1"/>
            <a:endParaRPr lang="en-US" b="1" dirty="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36068C2-60DE-7C1C-742B-E5C97BF88FCD}"/>
              </a:ext>
            </a:extLst>
          </p:cNvPr>
          <p:cNvSpPr txBox="1">
            <a:spLocks/>
          </p:cNvSpPr>
          <p:nvPr/>
        </p:nvSpPr>
        <p:spPr>
          <a:xfrm>
            <a:off x="6400800" y="1564520"/>
            <a:ext cx="4495800" cy="5065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Text-only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19% mid-term rate</a:t>
            </a:r>
          </a:p>
          <a:p>
            <a:pPr marL="914400" lvl="2" indent="0">
              <a:buNone/>
            </a:pPr>
            <a:endParaRPr lang="en-US" i="1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lvl="1"/>
            <a:endParaRPr lang="en-US" b="1" dirty="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487D43-8848-9605-E6C5-872A571EEBC5}"/>
              </a:ext>
            </a:extLst>
          </p:cNvPr>
          <p:cNvSpPr/>
          <p:nvPr/>
        </p:nvSpPr>
        <p:spPr>
          <a:xfrm>
            <a:off x="990600" y="1524001"/>
            <a:ext cx="4495800" cy="21335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0B6ACE-CBB9-888E-7746-8631CA31DEF3}"/>
              </a:ext>
            </a:extLst>
          </p:cNvPr>
          <p:cNvSpPr/>
          <p:nvPr/>
        </p:nvSpPr>
        <p:spPr>
          <a:xfrm>
            <a:off x="6400800" y="1524001"/>
            <a:ext cx="4495800" cy="21335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Graphic 9" descr="Chat bubble with solid fill">
            <a:extLst>
              <a:ext uri="{FF2B5EF4-FFF2-40B4-BE49-F238E27FC236}">
                <a16:creationId xmlns:a16="http://schemas.microsoft.com/office/drawing/2014/main" id="{4BDB88CD-5F95-9688-FB5B-0228766017B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95864" y="2003015"/>
            <a:ext cx="688984" cy="688984"/>
          </a:xfrm>
          <a:prstGeom prst="rect">
            <a:avLst/>
          </a:prstGeom>
        </p:spPr>
      </p:pic>
      <p:pic>
        <p:nvPicPr>
          <p:cNvPr id="11" name="Graphic 10" descr="Chat bubble with solid fill">
            <a:extLst>
              <a:ext uri="{FF2B5EF4-FFF2-40B4-BE49-F238E27FC236}">
                <a16:creationId xmlns:a16="http://schemas.microsoft.com/office/drawing/2014/main" id="{C35AB193-79CB-2A33-EAEA-109D4C71E16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90112" y="2331729"/>
            <a:ext cx="1066800" cy="1066800"/>
          </a:xfrm>
          <a:prstGeom prst="rect">
            <a:avLst/>
          </a:prstGeom>
        </p:spPr>
      </p:pic>
      <p:pic>
        <p:nvPicPr>
          <p:cNvPr id="13" name="Graphic 12" descr="Call center with solid fill">
            <a:extLst>
              <a:ext uri="{FF2B5EF4-FFF2-40B4-BE49-F238E27FC236}">
                <a16:creationId xmlns:a16="http://schemas.microsoft.com/office/drawing/2014/main" id="{A0F9147F-7526-2F5A-ADEC-866B7D06BEF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25694" y="2690031"/>
            <a:ext cx="688984" cy="68898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1060B86-9FB7-6E41-55FC-1D4DE2F008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4400" y="2800704"/>
            <a:ext cx="569087" cy="506550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46C78B7-EA66-5842-9C26-EC5CCF1E6FFD}"/>
              </a:ext>
            </a:extLst>
          </p:cNvPr>
          <p:cNvSpPr txBox="1">
            <a:spLocks/>
          </p:cNvSpPr>
          <p:nvPr/>
        </p:nvSpPr>
        <p:spPr>
          <a:xfrm>
            <a:off x="76200" y="3808379"/>
            <a:ext cx="11963400" cy="2539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CERC links these differences to:</a:t>
            </a:r>
          </a:p>
          <a:p>
            <a:pPr lvl="1"/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Self-selection: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Texted 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subjects chose to take part; the 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mixed-mode’s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 called subjects did not</a:t>
            </a:r>
          </a:p>
          <a:p>
            <a:pPr lvl="2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60% of phone midterms dropped at Q1 vs. 27% for text/email</a:t>
            </a:r>
          </a:p>
          <a:p>
            <a:pPr lvl="1"/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Rewards matter: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 Email respondents received $5 for completing a survey, so they hung in there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Amount of effort: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The 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mixed-mode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 study contains 3 open-ended questions; 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text-only 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contains </a:t>
            </a:r>
            <a:r>
              <a:rPr lang="en-US" i="1" dirty="0">
                <a:latin typeface="Aptos" panose="020B0004020202020204" pitchFamily="34" charset="0"/>
                <a:cs typeface="Arial" panose="020B0604020202020204" pitchFamily="34" charset="0"/>
              </a:rPr>
              <a:t>none</a:t>
            </a:r>
          </a:p>
          <a:p>
            <a:pPr lvl="2"/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Mixed-mode 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drop-off averaged 22% after open-ended q’s vs. 14% after closed-ended q’s.</a:t>
            </a:r>
          </a:p>
        </p:txBody>
      </p:sp>
    </p:spTree>
    <p:extLst>
      <p:ext uri="{BB962C8B-B14F-4D97-AF65-F5344CB8AC3E}">
        <p14:creationId xmlns:p14="http://schemas.microsoft.com/office/powerpoint/2010/main" val="340175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9DB6D7-7D82-5FB3-67FD-22AC303E9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90E56-7DBC-5F9C-9DC7-A2FFC94F7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628497"/>
            <a:ext cx="11963400" cy="841337"/>
          </a:xfrm>
        </p:spPr>
        <p:txBody>
          <a:bodyPr>
            <a:noAutofit/>
          </a:bodyPr>
          <a:lstStyle/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Comparing unweighted demographic data, the 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mixed mode 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study more closely matches the electorate</a:t>
            </a:r>
          </a:p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The 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mixed-mode 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study required less weighting than the 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text-only 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study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EFA4FE-52A3-62D4-AE24-FA1F1510A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DA8536BE-0DCA-F23D-163F-B29862624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5050"/>
            <a:ext cx="118872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Differences in Composition of CERC Samples</a:t>
            </a:r>
          </a:p>
        </p:txBody>
      </p:sp>
      <p:pic>
        <p:nvPicPr>
          <p:cNvPr id="2" name="Picture 1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E6EBDB00-722F-516E-B6EC-A17C128A78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7355" y="6172200"/>
            <a:ext cx="1777365" cy="276225"/>
          </a:xfrm>
          <a:prstGeom prst="rect">
            <a:avLst/>
          </a:prstGeom>
        </p:spPr>
      </p:pic>
      <p:graphicFrame>
        <p:nvGraphicFramePr>
          <p:cNvPr id="10" name="Chart 87">
            <a:extLst>
              <a:ext uri="{FF2B5EF4-FFF2-40B4-BE49-F238E27FC236}">
                <a16:creationId xmlns:a16="http://schemas.microsoft.com/office/drawing/2014/main" id="{8B1D6EA6-1593-B7F9-B493-9E2752730D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1494409"/>
              </p:ext>
            </p:extLst>
          </p:nvPr>
        </p:nvGraphicFramePr>
        <p:xfrm>
          <a:off x="353849" y="1489532"/>
          <a:ext cx="6400798" cy="3423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10A1395-5B5C-2AC0-F84E-0B27607A0CD1}"/>
              </a:ext>
            </a:extLst>
          </p:cNvPr>
          <p:cNvSpPr txBox="1">
            <a:spLocks/>
          </p:cNvSpPr>
          <p:nvPr/>
        </p:nvSpPr>
        <p:spPr>
          <a:xfrm>
            <a:off x="71846" y="4921735"/>
            <a:ext cx="11963400" cy="12225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1" dirty="0">
                <a:latin typeface="Aptos" panose="020B0004020202020204" pitchFamily="34" charset="0"/>
                <a:cs typeface="Arial" panose="020B0604020202020204" pitchFamily="34" charset="0"/>
              </a:rPr>
              <a:t>Text-only</a:t>
            </a:r>
            <a:r>
              <a:rPr lang="en-US" i="1" dirty="0">
                <a:latin typeface="Aptos" panose="020B0004020202020204" pitchFamily="34" charset="0"/>
                <a:cs typeface="Arial" panose="020B0604020202020204" pitchFamily="34" charset="0"/>
              </a:rPr>
              <a:t> had significantly fewer liberals than the </a:t>
            </a:r>
            <a:r>
              <a:rPr lang="en-US" b="1" i="1" dirty="0">
                <a:latin typeface="Aptos" panose="020B0004020202020204" pitchFamily="34" charset="0"/>
                <a:cs typeface="Arial" panose="020B0604020202020204" pitchFamily="34" charset="0"/>
              </a:rPr>
              <a:t>mixed mode </a:t>
            </a:r>
            <a:r>
              <a:rPr lang="en-US" i="1" dirty="0">
                <a:latin typeface="Aptos" panose="020B0004020202020204" pitchFamily="34" charset="0"/>
                <a:cs typeface="Arial" panose="020B0604020202020204" pitchFamily="34" charset="0"/>
              </a:rPr>
              <a:t>study</a:t>
            </a:r>
          </a:p>
          <a:p>
            <a:r>
              <a:rPr lang="en-US" i="1" dirty="0">
                <a:latin typeface="Aptos" panose="020B0004020202020204" pitchFamily="34" charset="0"/>
                <a:cs typeface="Arial" panose="020B0604020202020204" pitchFamily="34" charset="0"/>
              </a:rPr>
              <a:t>The text-only results were so out of whack, we eventually weighted the </a:t>
            </a:r>
            <a:r>
              <a:rPr lang="en-US" b="1" i="1" dirty="0">
                <a:latin typeface="Aptos" panose="020B0004020202020204" pitchFamily="34" charset="0"/>
                <a:cs typeface="Arial" panose="020B0604020202020204" pitchFamily="34" charset="0"/>
              </a:rPr>
              <a:t>text-only </a:t>
            </a:r>
            <a:r>
              <a:rPr lang="en-US" i="1" dirty="0">
                <a:latin typeface="Aptos" panose="020B0004020202020204" pitchFamily="34" charset="0"/>
                <a:cs typeface="Arial" panose="020B0604020202020204" pitchFamily="34" charset="0"/>
              </a:rPr>
              <a:t>data to match the </a:t>
            </a:r>
            <a:r>
              <a:rPr lang="en-US" b="1" i="1" dirty="0">
                <a:latin typeface="Aptos" panose="020B0004020202020204" pitchFamily="34" charset="0"/>
                <a:cs typeface="Arial" panose="020B0604020202020204" pitchFamily="34" charset="0"/>
              </a:rPr>
              <a:t>mixed mode </a:t>
            </a:r>
            <a:r>
              <a:rPr lang="en-US" i="1" dirty="0">
                <a:latin typeface="Aptos" panose="020B0004020202020204" pitchFamily="34" charset="0"/>
                <a:cs typeface="Arial" panose="020B0604020202020204" pitchFamily="34" charset="0"/>
              </a:rPr>
              <a:t>study’s ideology variable.</a:t>
            </a:r>
            <a:endParaRPr lang="en-US" dirty="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hart 87">
            <a:extLst>
              <a:ext uri="{FF2B5EF4-FFF2-40B4-BE49-F238E27FC236}">
                <a16:creationId xmlns:a16="http://schemas.microsoft.com/office/drawing/2014/main" id="{CC3BA71C-F1DB-4DB6-159D-CEE334F8B2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910907"/>
              </p:ext>
            </p:extLst>
          </p:nvPr>
        </p:nvGraphicFramePr>
        <p:xfrm>
          <a:off x="5551280" y="1469834"/>
          <a:ext cx="6640720" cy="3423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E06B198-15BE-E9DE-2F3E-5342A4301524}"/>
              </a:ext>
            </a:extLst>
          </p:cNvPr>
          <p:cNvSpPr/>
          <p:nvPr/>
        </p:nvSpPr>
        <p:spPr>
          <a:xfrm>
            <a:off x="3892512" y="3146849"/>
            <a:ext cx="1033787" cy="1089529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9BD998-CB0A-D3BA-CF57-7E711A96B6D6}"/>
              </a:ext>
            </a:extLst>
          </p:cNvPr>
          <p:cNvSpPr/>
          <p:nvPr/>
        </p:nvSpPr>
        <p:spPr>
          <a:xfrm>
            <a:off x="9230474" y="3101471"/>
            <a:ext cx="1033787" cy="1380189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7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2575E-1A98-2907-AB5E-1D6EE05A4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5C89DE-C971-39DD-AAD1-CE6A62146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5B148C03-2188-50EC-F249-C77CFF4DC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5050"/>
            <a:ext cx="118872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Differences in Opinion Even After Weighting</a:t>
            </a:r>
          </a:p>
        </p:txBody>
      </p:sp>
      <p:pic>
        <p:nvPicPr>
          <p:cNvPr id="2" name="Picture 1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FC9D39C6-FC32-E4E6-1F6B-FD0331C67C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7355" y="6172200"/>
            <a:ext cx="1777365" cy="276225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0E56FB2-4C47-2CC4-2B6A-208FD299F6E5}"/>
              </a:ext>
            </a:extLst>
          </p:cNvPr>
          <p:cNvSpPr txBox="1">
            <a:spLocks/>
          </p:cNvSpPr>
          <p:nvPr/>
        </p:nvSpPr>
        <p:spPr>
          <a:xfrm>
            <a:off x="76200" y="578755"/>
            <a:ext cx="11963400" cy="188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Mixed mode 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generated far less negativity on all three items</a:t>
            </a:r>
          </a:p>
          <a:p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Mixed mode 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generated significantly more “unsures” on the mayoral approval question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Interviewers elicited opinions from more reluctant respondents.</a:t>
            </a:r>
          </a:p>
          <a:p>
            <a:endParaRPr lang="en-US" dirty="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Chart 87">
            <a:extLst>
              <a:ext uri="{FF2B5EF4-FFF2-40B4-BE49-F238E27FC236}">
                <a16:creationId xmlns:a16="http://schemas.microsoft.com/office/drawing/2014/main" id="{EF88777F-5E0A-6695-192A-072F59BE47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993802"/>
              </p:ext>
            </p:extLst>
          </p:nvPr>
        </p:nvGraphicFramePr>
        <p:xfrm>
          <a:off x="259808" y="1977014"/>
          <a:ext cx="4446921" cy="3199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7">
            <a:extLst>
              <a:ext uri="{FF2B5EF4-FFF2-40B4-BE49-F238E27FC236}">
                <a16:creationId xmlns:a16="http://schemas.microsoft.com/office/drawing/2014/main" id="{E35550AD-5426-8169-B5B8-D11FEC4430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8198803"/>
              </p:ext>
            </p:extLst>
          </p:nvPr>
        </p:nvGraphicFramePr>
        <p:xfrm>
          <a:off x="4800600" y="1981200"/>
          <a:ext cx="4038600" cy="3199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87">
            <a:extLst>
              <a:ext uri="{FF2B5EF4-FFF2-40B4-BE49-F238E27FC236}">
                <a16:creationId xmlns:a16="http://schemas.microsoft.com/office/drawing/2014/main" id="{A2818CA8-9E0F-F1B9-97AC-FB1F98E51B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0967828"/>
              </p:ext>
            </p:extLst>
          </p:nvPr>
        </p:nvGraphicFramePr>
        <p:xfrm>
          <a:off x="7625510" y="1977657"/>
          <a:ext cx="4237491" cy="3199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AAE192-49E5-E4FB-31AB-2E3E27644E19}"/>
              </a:ext>
            </a:extLst>
          </p:cNvPr>
          <p:cNvCxnSpPr>
            <a:cxnSpLocks/>
          </p:cNvCxnSpPr>
          <p:nvPr/>
        </p:nvCxnSpPr>
        <p:spPr>
          <a:xfrm>
            <a:off x="7631752" y="1969582"/>
            <a:ext cx="0" cy="3206807"/>
          </a:xfrm>
          <a:prstGeom prst="line">
            <a:avLst/>
          </a:prstGeom>
          <a:ln w="19050" cap="flat" cmpd="sng" algn="ctr">
            <a:solidFill>
              <a:schemeClr val="tx1">
                <a:lumMod val="65000"/>
                <a:lumOff val="3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A436B167-B143-5C99-2EBA-8B3DA5087C4A}"/>
              </a:ext>
            </a:extLst>
          </p:cNvPr>
          <p:cNvSpPr/>
          <p:nvPr/>
        </p:nvSpPr>
        <p:spPr>
          <a:xfrm>
            <a:off x="3529289" y="3148168"/>
            <a:ext cx="890691" cy="1699779"/>
          </a:xfrm>
          <a:prstGeom prst="flowChartConnector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FB576D20-9EFA-36E9-256A-2061CB218EE8}"/>
              </a:ext>
            </a:extLst>
          </p:cNvPr>
          <p:cNvSpPr/>
          <p:nvPr/>
        </p:nvSpPr>
        <p:spPr>
          <a:xfrm>
            <a:off x="6425158" y="3148168"/>
            <a:ext cx="867404" cy="1699900"/>
          </a:xfrm>
          <a:prstGeom prst="flowChartConnector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89F67E1C-3403-AE34-88EB-9E8805AC0A8C}"/>
              </a:ext>
            </a:extLst>
          </p:cNvPr>
          <p:cNvSpPr/>
          <p:nvPr/>
        </p:nvSpPr>
        <p:spPr>
          <a:xfrm>
            <a:off x="9229921" y="3096584"/>
            <a:ext cx="900749" cy="1751483"/>
          </a:xfrm>
          <a:prstGeom prst="flowChartConnector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C422B4E-1C2F-D87E-8042-3FDDB562BDF1}"/>
              </a:ext>
            </a:extLst>
          </p:cNvPr>
          <p:cNvCxnSpPr>
            <a:cxnSpLocks/>
          </p:cNvCxnSpPr>
          <p:nvPr/>
        </p:nvCxnSpPr>
        <p:spPr>
          <a:xfrm>
            <a:off x="4807215" y="1977014"/>
            <a:ext cx="0" cy="3206807"/>
          </a:xfrm>
          <a:prstGeom prst="line">
            <a:avLst/>
          </a:prstGeom>
          <a:ln w="19050" cap="flat" cmpd="sng" algn="ctr">
            <a:solidFill>
              <a:schemeClr val="tx1">
                <a:lumMod val="65000"/>
                <a:lumOff val="3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" name="Arrow: Up-Down 5">
            <a:extLst>
              <a:ext uri="{FF2B5EF4-FFF2-40B4-BE49-F238E27FC236}">
                <a16:creationId xmlns:a16="http://schemas.microsoft.com/office/drawing/2014/main" id="{97A59293-C33D-1FFF-F03C-1D67621CCEC3}"/>
              </a:ext>
            </a:extLst>
          </p:cNvPr>
          <p:cNvSpPr/>
          <p:nvPr/>
        </p:nvSpPr>
        <p:spPr>
          <a:xfrm rot="4367519">
            <a:off x="6042512" y="2768171"/>
            <a:ext cx="328331" cy="848967"/>
          </a:xfrm>
          <a:prstGeom prst="upDownArrow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89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20" grpId="0" animBg="1"/>
      <p:bldP spid="20" grpId="1" animBg="1"/>
      <p:bldP spid="21" grpId="0" animBg="1"/>
      <p:bldP spid="21" grpId="1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DF7DA-65BF-427B-A163-24FC9D4A4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9B822-C774-6C4C-02E4-5D05E0AC5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609600"/>
            <a:ext cx="11963400" cy="1295400"/>
          </a:xfrm>
        </p:spPr>
        <p:txBody>
          <a:bodyPr>
            <a:noAutofit/>
          </a:bodyPr>
          <a:lstStyle/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Weighting helps, but </a:t>
            </a:r>
            <a:r>
              <a:rPr lang="en-US" b="1" dirty="0">
                <a:latin typeface="Aptos" panose="020B0004020202020204" pitchFamily="34" charset="0"/>
                <a:cs typeface="Arial" panose="020B0604020202020204" pitchFamily="34" charset="0"/>
              </a:rPr>
              <a:t>does not correct 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for self-selection bias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Driven by respondent predispositions rather than known demographic variables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Creates a challenge for post-survey corrections that rely on observable data.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9A9EF1-8E87-C4B6-ABBF-D691F9094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34B27D5-9771-63F1-1911-7550860E7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5050"/>
            <a:ext cx="118872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Why Can’t Weighting Eliminate These Differences?</a:t>
            </a:r>
          </a:p>
        </p:txBody>
      </p:sp>
      <p:pic>
        <p:nvPicPr>
          <p:cNvPr id="2" name="Picture 1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24B112C5-29E0-335F-333D-62DBB1782E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7355" y="6172200"/>
            <a:ext cx="177736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13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F85D5-8589-1D2A-D05B-0E8C6125C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77452-F0F6-81C4-EBD6-F877EF80F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578755"/>
            <a:ext cx="11887200" cy="5212445"/>
          </a:xfrm>
        </p:spPr>
        <p:txBody>
          <a:bodyPr>
            <a:noAutofit/>
          </a:bodyPr>
          <a:lstStyle/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Text surveys attract motivated respondents and larger shares of high propensity voters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Respondents who click the link are essentially saying </a:t>
            </a:r>
            <a:r>
              <a:rPr lang="en-US" i="1" dirty="0">
                <a:latin typeface="Aptos" panose="020B0004020202020204" pitchFamily="34" charset="0"/>
                <a:cs typeface="Arial" panose="020B0604020202020204" pitchFamily="34" charset="0"/>
              </a:rPr>
              <a:t>“I want to take a survey!”</a:t>
            </a:r>
          </a:p>
          <a:p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Another way to say this: text surveys present a barrier to disengaged voters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Results become skewed toward individuals with stronger and more negative views</a:t>
            </a:r>
          </a:p>
          <a:p>
            <a:r>
              <a:rPr lang="en-US" u="sng" dirty="0">
                <a:latin typeface="Aptos" panose="020B0004020202020204" pitchFamily="34" charset="0"/>
                <a:cs typeface="Arial" panose="020B0604020202020204" pitchFamily="34" charset="0"/>
              </a:rPr>
              <a:t>Even with more mid-terms</a:t>
            </a:r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, interviewer-initiated phone surveys reduce the self-selection effect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Respondents are contacted proactively and unaware it is a survey when called</a:t>
            </a:r>
          </a:p>
          <a:p>
            <a:pPr lvl="1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Skilled interviewers guide less-enthused respondents through the survey… that’s part of their job!</a:t>
            </a:r>
          </a:p>
          <a:p>
            <a:pPr lvl="2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Results in more “unsures” and fewer negative opinions</a:t>
            </a:r>
          </a:p>
          <a:p>
            <a:pPr lvl="3"/>
            <a:r>
              <a:rPr lang="en-US" dirty="0">
                <a:latin typeface="Aptos" panose="020B0004020202020204" pitchFamily="34" charset="0"/>
                <a:cs typeface="Arial" panose="020B0604020202020204" pitchFamily="34" charset="0"/>
              </a:rPr>
              <a:t>We think this is a more realistic picture </a:t>
            </a:r>
          </a:p>
          <a:p>
            <a:r>
              <a:rPr lang="en-US" dirty="0">
                <a:latin typeface="Aptos" panose="020B0004020202020204" pitchFamily="34" charset="0"/>
              </a:rPr>
              <a:t>Declines in “don’t know” responses over the decades may stem from mode and survey design changes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“Don’t know” is less often offered online </a:t>
            </a:r>
            <a:r>
              <a:rPr lang="en-US" sz="1400" dirty="0">
                <a:latin typeface="Aptos" panose="020B0004020202020204" pitchFamily="34" charset="0"/>
              </a:rPr>
              <a:t>(</a:t>
            </a:r>
            <a:r>
              <a:rPr lang="en-US" sz="1400" u="sng" dirty="0">
                <a:latin typeface="Aptos" panose="020B0004020202020204" pitchFamily="34" charset="0"/>
                <a:hlinkClick r:id="rId2" tooltip="Estimating public opinion from surveys: the impact of including a “don't know” response option in policy preference questions | Political Science Research and Methods | Cambridge Core"/>
              </a:rPr>
              <a:t>Cambridge University Press &amp; Assessment</a:t>
            </a:r>
            <a:r>
              <a:rPr lang="en-US" sz="1400" dirty="0">
                <a:latin typeface="Aptos" panose="020B0004020202020204" pitchFamily="34" charset="0"/>
              </a:rPr>
              <a:t>). </a:t>
            </a:r>
          </a:p>
          <a:p>
            <a:endParaRPr lang="en-US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CAE076-4055-41D9-557D-8AF729F43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CFC31C74-0A6E-898A-943F-680F0B7E3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5050"/>
            <a:ext cx="118872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CERC’s Hypothesis: The Opt-In Factor</a:t>
            </a:r>
          </a:p>
        </p:txBody>
      </p:sp>
      <p:pic>
        <p:nvPicPr>
          <p:cNvPr id="2" name="Picture 1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2AF0B43E-488D-19DA-03B7-372577499B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7355" y="6172200"/>
            <a:ext cx="177736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25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92778</TotalTime>
  <Words>1035</Words>
  <Application>Microsoft Office PowerPoint</Application>
  <PresentationFormat>Widescreen</PresentationFormat>
  <Paragraphs>199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Calibri Light</vt:lpstr>
      <vt:lpstr>Office Theme</vt:lpstr>
      <vt:lpstr>Custom Design</vt:lpstr>
      <vt:lpstr>1_Custom Design</vt:lpstr>
      <vt:lpstr>3_Custom Design</vt:lpstr>
      <vt:lpstr>2_Custom Design</vt:lpstr>
      <vt:lpstr>What’s the Benefit of Interviewers? What’s the Problem with Texts? Evidence from a Live Field Comparison </vt:lpstr>
      <vt:lpstr>Industry Context: The Push Toward Automation </vt:lpstr>
      <vt:lpstr>Comparing 2 CERC Projects</vt:lpstr>
      <vt:lpstr>Differences within the Frame</vt:lpstr>
      <vt:lpstr>Differences in Engagement</vt:lpstr>
      <vt:lpstr>Differences in Composition of CERC Samples</vt:lpstr>
      <vt:lpstr>Differences in Opinion Even After Weighting</vt:lpstr>
      <vt:lpstr>Why Can’t Weighting Eliminate These Differences?</vt:lpstr>
      <vt:lpstr>CERC’s Hypothesis: The Opt-In Factor</vt:lpstr>
      <vt:lpstr>Why it Matters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Iwu</dc:creator>
  <cp:lastModifiedBy>John Nienstedt</cp:lastModifiedBy>
  <cp:revision>2034</cp:revision>
  <dcterms:created xsi:type="dcterms:W3CDTF">2021-01-07T20:53:58Z</dcterms:created>
  <dcterms:modified xsi:type="dcterms:W3CDTF">2026-05-14T05:42:50Z</dcterms:modified>
</cp:coreProperties>
</file>